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5B33"/>
    <a:srgbClr val="609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3622E8-519D-4A18-9D46-A56A66F74031}" v="1" dt="2026-08-13T20:18:34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8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Bradshaw | SAMRC" userId="154c5af3-9804-4808-8444-c293ecada61e" providerId="ADAL" clId="{E0CDEA9F-20F7-402D-A77E-01AE033B1751}"/>
    <pc:docChg chg="undo custSel addSld delSld modSld">
      <pc:chgData name="Debbie Bradshaw | SAMRC" userId="154c5af3-9804-4808-8444-c293ecada61e" providerId="ADAL" clId="{E0CDEA9F-20F7-402D-A77E-01AE033B1751}" dt="2026-08-13T20:19:18.588" v="210" actId="1035"/>
      <pc:docMkLst>
        <pc:docMk/>
      </pc:docMkLst>
      <pc:sldChg chg="addSp delSp modSp mod">
        <pc:chgData name="Debbie Bradshaw | SAMRC" userId="154c5af3-9804-4808-8444-c293ecada61e" providerId="ADAL" clId="{E0CDEA9F-20F7-402D-A77E-01AE033B1751}" dt="2026-08-10T12:05:10.482" v="119" actId="1076"/>
        <pc:sldMkLst>
          <pc:docMk/>
          <pc:sldMk cId="0" sldId="256"/>
        </pc:sldMkLst>
        <pc:spChg chg="mod">
          <ac:chgData name="Debbie Bradshaw | SAMRC" userId="154c5af3-9804-4808-8444-c293ecada61e" providerId="ADAL" clId="{E0CDEA9F-20F7-402D-A77E-01AE033B1751}" dt="2026-08-10T12:02:22.349" v="98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0T12:05:10.482" v="119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0T12:03:19.974" v="106" actId="164"/>
          <ac:spMkLst>
            <pc:docMk/>
            <pc:sldMk cId="0" sldId="256"/>
            <ac:spMk id="7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0T12:03:30.717" v="107" actId="164"/>
          <ac:spMkLst>
            <pc:docMk/>
            <pc:sldMk cId="0" sldId="256"/>
            <ac:spMk id="9" creationId="{00000000-0000-0000-0000-000000000000}"/>
          </ac:spMkLst>
        </pc:spChg>
        <pc:spChg chg="add mod ord">
          <ac:chgData name="Debbie Bradshaw | SAMRC" userId="154c5af3-9804-4808-8444-c293ecada61e" providerId="ADAL" clId="{E0CDEA9F-20F7-402D-A77E-01AE033B1751}" dt="2026-08-10T11:55:40.387" v="11" actId="167"/>
          <ac:spMkLst>
            <pc:docMk/>
            <pc:sldMk cId="0" sldId="256"/>
            <ac:spMk id="12" creationId="{39437C3B-4C8C-D29B-B3A3-6F21406EF3A9}"/>
          </ac:spMkLst>
        </pc:spChg>
        <pc:spChg chg="add mod">
          <ac:chgData name="Debbie Bradshaw | SAMRC" userId="154c5af3-9804-4808-8444-c293ecada61e" providerId="ADAL" clId="{E0CDEA9F-20F7-402D-A77E-01AE033B1751}" dt="2026-08-10T12:03:47.365" v="108" actId="164"/>
          <ac:spMkLst>
            <pc:docMk/>
            <pc:sldMk cId="0" sldId="256"/>
            <ac:spMk id="14" creationId="{E7D44047-4748-3F61-EF5C-F28C4F561872}"/>
          </ac:spMkLst>
        </pc:spChg>
        <pc:grpChg chg="add mod">
          <ac:chgData name="Debbie Bradshaw | SAMRC" userId="154c5af3-9804-4808-8444-c293ecada61e" providerId="ADAL" clId="{E0CDEA9F-20F7-402D-A77E-01AE033B1751}" dt="2026-08-10T12:04:05.925" v="113" actId="1076"/>
          <ac:grpSpMkLst>
            <pc:docMk/>
            <pc:sldMk cId="0" sldId="256"/>
            <ac:grpSpMk id="17" creationId="{6805D0F7-8AA3-D238-B36B-2174CA27A44C}"/>
          </ac:grpSpMkLst>
        </pc:grpChg>
        <pc:grpChg chg="add mod">
          <ac:chgData name="Debbie Bradshaw | SAMRC" userId="154c5af3-9804-4808-8444-c293ecada61e" providerId="ADAL" clId="{E0CDEA9F-20F7-402D-A77E-01AE033B1751}" dt="2026-08-10T12:04:16.915" v="114" actId="1076"/>
          <ac:grpSpMkLst>
            <pc:docMk/>
            <pc:sldMk cId="0" sldId="256"/>
            <ac:grpSpMk id="18" creationId="{E3AEA92D-6B65-3D0C-08DC-F0BDBF46919D}"/>
          </ac:grpSpMkLst>
        </pc:grpChg>
        <pc:grpChg chg="add mod">
          <ac:chgData name="Debbie Bradshaw | SAMRC" userId="154c5af3-9804-4808-8444-c293ecada61e" providerId="ADAL" clId="{E0CDEA9F-20F7-402D-A77E-01AE033B1751}" dt="2026-08-10T12:04:41.324" v="116" actId="1076"/>
          <ac:grpSpMkLst>
            <pc:docMk/>
            <pc:sldMk cId="0" sldId="256"/>
            <ac:grpSpMk id="19" creationId="{6B14664D-421D-DEEF-D6E9-7BEF46FA0A5A}"/>
          </ac:grpSpMkLst>
        </pc:grpChg>
        <pc:picChg chg="mod">
          <ac:chgData name="Debbie Bradshaw | SAMRC" userId="154c5af3-9804-4808-8444-c293ecada61e" providerId="ADAL" clId="{E0CDEA9F-20F7-402D-A77E-01AE033B1751}" dt="2026-08-10T11:54:53.256" v="2" actId="1076"/>
          <ac:picMkLst>
            <pc:docMk/>
            <pc:sldMk cId="0" sldId="256"/>
            <ac:picMk id="2" creationId="{00000000-0000-0000-0000-000000000000}"/>
          </ac:picMkLst>
        </pc:picChg>
        <pc:picChg chg="mod ord">
          <ac:chgData name="Debbie Bradshaw | SAMRC" userId="154c5af3-9804-4808-8444-c293ecada61e" providerId="ADAL" clId="{E0CDEA9F-20F7-402D-A77E-01AE033B1751}" dt="2026-08-10T12:03:30.717" v="107" actId="164"/>
          <ac:picMkLst>
            <pc:docMk/>
            <pc:sldMk cId="0" sldId="256"/>
            <ac:picMk id="8" creationId="{00000000-0000-0000-0000-000000000000}"/>
          </ac:picMkLst>
        </pc:picChg>
        <pc:picChg chg="mod ord">
          <ac:chgData name="Debbie Bradshaw | SAMRC" userId="154c5af3-9804-4808-8444-c293ecada61e" providerId="ADAL" clId="{E0CDEA9F-20F7-402D-A77E-01AE033B1751}" dt="2026-08-10T12:03:47.365" v="108" actId="164"/>
          <ac:picMkLst>
            <pc:docMk/>
            <pc:sldMk cId="0" sldId="256"/>
            <ac:picMk id="10" creationId="{00000000-0000-0000-0000-000000000000}"/>
          </ac:picMkLst>
        </pc:picChg>
        <pc:picChg chg="add mod">
          <ac:chgData name="Debbie Bradshaw | SAMRC" userId="154c5af3-9804-4808-8444-c293ecada61e" providerId="ADAL" clId="{E0CDEA9F-20F7-402D-A77E-01AE033B1751}" dt="2026-08-10T12:03:19.974" v="106" actId="164"/>
          <ac:picMkLst>
            <pc:docMk/>
            <pc:sldMk cId="0" sldId="256"/>
            <ac:picMk id="16" creationId="{F6D6BE01-3339-569D-93E6-2C449308BE3C}"/>
          </ac:picMkLst>
        </pc:picChg>
      </pc:sldChg>
      <pc:sldChg chg="modSp mod">
        <pc:chgData name="Debbie Bradshaw | SAMRC" userId="154c5af3-9804-4808-8444-c293ecada61e" providerId="ADAL" clId="{E0CDEA9F-20F7-402D-A77E-01AE033B1751}" dt="2026-08-11T16:25:01.904" v="123" actId="6549"/>
        <pc:sldMkLst>
          <pc:docMk/>
          <pc:sldMk cId="0" sldId="259"/>
        </pc:sldMkLst>
        <pc:spChg chg="mod">
          <ac:chgData name="Debbie Bradshaw | SAMRC" userId="154c5af3-9804-4808-8444-c293ecada61e" providerId="ADAL" clId="{E0CDEA9F-20F7-402D-A77E-01AE033B1751}" dt="2026-08-11T16:24:57.465" v="121" actId="6549"/>
          <ac:spMkLst>
            <pc:docMk/>
            <pc:sldMk cId="0" sldId="259"/>
            <ac:spMk id="4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1T16:25:01.904" v="123" actId="6549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Debbie Bradshaw | SAMRC" userId="154c5af3-9804-4808-8444-c293ecada61e" providerId="ADAL" clId="{E0CDEA9F-20F7-402D-A77E-01AE033B1751}" dt="2026-08-11T16:30:49.784" v="167" actId="20577"/>
        <pc:sldMkLst>
          <pc:docMk/>
          <pc:sldMk cId="0" sldId="261"/>
        </pc:sldMkLst>
        <pc:spChg chg="mod">
          <ac:chgData name="Debbie Bradshaw | SAMRC" userId="154c5af3-9804-4808-8444-c293ecada61e" providerId="ADAL" clId="{E0CDEA9F-20F7-402D-A77E-01AE033B1751}" dt="2026-08-11T16:29:52.930" v="153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Debbie Bradshaw | SAMRC" userId="154c5af3-9804-4808-8444-c293ecada61e" providerId="ADAL" clId="{E0CDEA9F-20F7-402D-A77E-01AE033B1751}" dt="2026-08-11T16:30:49.784" v="167" actId="20577"/>
          <ac:spMkLst>
            <pc:docMk/>
            <pc:sldMk cId="0" sldId="261"/>
            <ac:spMk id="27" creationId="{00000000-0000-0000-0000-000000000000}"/>
          </ac:spMkLst>
        </pc:spChg>
      </pc:sldChg>
      <pc:sldChg chg="modSp mod">
        <pc:chgData name="Debbie Bradshaw | SAMRC" userId="154c5af3-9804-4808-8444-c293ecada61e" providerId="ADAL" clId="{E0CDEA9F-20F7-402D-A77E-01AE033B1751}" dt="2026-08-11T19:52:52.915" v="180" actId="20577"/>
        <pc:sldMkLst>
          <pc:docMk/>
          <pc:sldMk cId="0" sldId="263"/>
        </pc:sldMkLst>
        <pc:graphicFrameChg chg="modGraphic">
          <ac:chgData name="Debbie Bradshaw | SAMRC" userId="154c5af3-9804-4808-8444-c293ecada61e" providerId="ADAL" clId="{E0CDEA9F-20F7-402D-A77E-01AE033B1751}" dt="2026-08-11T19:52:52.915" v="180" actId="20577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addSp modSp mod">
        <pc:chgData name="Debbie Bradshaw | SAMRC" userId="154c5af3-9804-4808-8444-c293ecada61e" providerId="ADAL" clId="{E0CDEA9F-20F7-402D-A77E-01AE033B1751}" dt="2026-08-13T20:19:18.588" v="210" actId="1035"/>
        <pc:sldMkLst>
          <pc:docMk/>
          <pc:sldMk cId="0" sldId="275"/>
        </pc:sldMkLst>
        <pc:spChg chg="mod">
          <ac:chgData name="Debbie Bradshaw | SAMRC" userId="154c5af3-9804-4808-8444-c293ecada61e" providerId="ADAL" clId="{E0CDEA9F-20F7-402D-A77E-01AE033B1751}" dt="2026-08-13T20:18:34.146" v="181"/>
          <ac:spMkLst>
            <pc:docMk/>
            <pc:sldMk cId="0" sldId="275"/>
            <ac:spMk id="21" creationId="{7DAEBBDC-D96F-2C08-4063-1A62683EFEF5}"/>
          </ac:spMkLst>
        </pc:spChg>
        <pc:grpChg chg="add mod">
          <ac:chgData name="Debbie Bradshaw | SAMRC" userId="154c5af3-9804-4808-8444-c293ecada61e" providerId="ADAL" clId="{E0CDEA9F-20F7-402D-A77E-01AE033B1751}" dt="2026-08-13T20:19:18.588" v="210" actId="1035"/>
          <ac:grpSpMkLst>
            <pc:docMk/>
            <pc:sldMk cId="0" sldId="275"/>
            <ac:grpSpMk id="20" creationId="{8335F7C7-FEAA-92BD-E861-A301FF3032BD}"/>
          </ac:grpSpMkLst>
        </pc:grpChg>
        <pc:picChg chg="mod">
          <ac:chgData name="Debbie Bradshaw | SAMRC" userId="154c5af3-9804-4808-8444-c293ecada61e" providerId="ADAL" clId="{E0CDEA9F-20F7-402D-A77E-01AE033B1751}" dt="2026-08-13T20:18:34.146" v="181"/>
          <ac:picMkLst>
            <pc:docMk/>
            <pc:sldMk cId="0" sldId="275"/>
            <ac:picMk id="22" creationId="{C8B5E836-D596-2DE8-D6AA-E9E638B163D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5035757840875952"/>
          <c:y val="0.12625209758616238"/>
          <c:w val="0.71611986001749783"/>
          <c:h val="0.774818209199259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BB-C044-96CA-6D454B0817F6}"/>
              </c:ext>
            </c:extLst>
          </c:dPt>
          <c:dPt>
            <c:idx val="1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8BB-C044-96CA-6D454B0817F6}"/>
              </c:ext>
            </c:extLst>
          </c:dPt>
          <c:dPt>
            <c:idx val="2"/>
            <c:bubble3D val="0"/>
            <c:spPr>
              <a:solidFill>
                <a:srgbClr val="2E8B5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8BB-C044-96CA-6D454B0817F6}"/>
              </c:ext>
            </c:extLst>
          </c:dPt>
          <c:dPt>
            <c:idx val="3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BB-C044-96CA-6D454B0817F6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BB-C044-96CA-6D454B0817F6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BB-C044-96CA-6D454B0817F6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BB-C044-96CA-6D454B0817F6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BB-C044-96CA-6D454B0817F6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Missing</c:v>
                </c:pt>
                <c:pt idx="1">
                  <c:v>Limited</c:v>
                </c:pt>
                <c:pt idx="2">
                  <c:v>Well-developed</c:v>
                </c:pt>
                <c:pt idx="3">
                  <c:v>Sustainable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11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8BB-C044-96CA-6D454B081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4614882420000533"/>
          <c:y val="0.12169836352423161"/>
          <c:w val="0.71611986001749783"/>
          <c:h val="0.774818209199259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60-DE49-AAA2-F7FAB627E65B}"/>
              </c:ext>
            </c:extLst>
          </c:dPt>
          <c:dPt>
            <c:idx val="1"/>
            <c:bubble3D val="0"/>
            <c:spPr>
              <a:solidFill>
                <a:srgbClr val="CBE7D2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E60-DE49-AAA2-F7FAB627E65B}"/>
              </c:ext>
            </c:extLst>
          </c:dPt>
          <c:dPt>
            <c:idx val="2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E60-DE49-AAA2-F7FAB627E65B}"/>
              </c:ext>
            </c:extLst>
          </c:dPt>
          <c:dPt>
            <c:idx val="3"/>
            <c:bubble3D val="0"/>
            <c:spPr>
              <a:solidFill>
                <a:srgbClr val="56AB7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BE60-DE49-AAA2-F7FAB627E65B}"/>
              </c:ext>
            </c:extLst>
          </c:dPt>
          <c:dPt>
            <c:idx val="4"/>
            <c:bubble3D val="0"/>
            <c:spPr>
              <a:solidFill>
                <a:srgbClr val="2E8B5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BE60-DE49-AAA2-F7FAB627E65B}"/>
              </c:ext>
            </c:extLst>
          </c:dPt>
          <c:dPt>
            <c:idx val="5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BE60-DE49-AAA2-F7FAB627E65B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60-DE49-AAA2-F7FAB627E65B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60-DE49-AAA2-F7FAB627E65B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60-DE49-AAA2-F7FAB627E65B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60-DE49-AAA2-F7FAB627E65B}"/>
                </c:ext>
              </c:extLst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E60-DE49-AAA2-F7FAB627E65B}"/>
                </c:ext>
              </c:extLst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E60-DE49-AAA2-F7FAB627E65B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Missing</c:v>
                </c:pt>
                <c:pt idx="1">
                  <c:v>Nascent</c:v>
                </c:pt>
                <c:pt idx="2">
                  <c:v>Limited</c:v>
                </c:pt>
                <c:pt idx="3">
                  <c:v>Moderate</c:v>
                </c:pt>
                <c:pt idx="4">
                  <c:v>Well-developed</c:v>
                </c:pt>
                <c:pt idx="5">
                  <c:v>Sustainable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6</c:v>
                </c:pt>
                <c:pt idx="2">
                  <c:v>16</c:v>
                </c:pt>
                <c:pt idx="3">
                  <c:v>2</c:v>
                </c:pt>
                <c:pt idx="4">
                  <c:v>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E60-DE49-AAA2-F7FAB627E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4015151515151514"/>
          <c:y val="0.11342592592592593"/>
          <c:w val="0.70286195286195285"/>
          <c:h val="0.7731481481481481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DB-894F-A8E1-E18EED9E3588}"/>
              </c:ext>
            </c:extLst>
          </c:dPt>
          <c:dPt>
            <c:idx val="1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DB-894F-A8E1-E18EED9E3588}"/>
              </c:ext>
            </c:extLst>
          </c:dPt>
          <c:dPt>
            <c:idx val="2"/>
            <c:bubble3D val="0"/>
            <c:spPr>
              <a:solidFill>
                <a:srgbClr val="56AB7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EDB-894F-A8E1-E18EED9E3588}"/>
              </c:ext>
            </c:extLst>
          </c:dPt>
          <c:dPt>
            <c:idx val="3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EDB-894F-A8E1-E18EED9E3588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DB-894F-A8E1-E18EED9E3588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DB-894F-A8E1-E18EED9E3588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DB-894F-A8E1-E18EED9E3588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DB-894F-A8E1-E18EED9E3588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Missing</c:v>
                </c:pt>
                <c:pt idx="1">
                  <c:v>Limited</c:v>
                </c:pt>
                <c:pt idx="2">
                  <c:v>Moderate</c:v>
                </c:pt>
                <c:pt idx="3">
                  <c:v>Sustainable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DB-894F-A8E1-E18EED9E3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CC3CB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50D-814A-BFFF-AAFC2F1A8A91}"/>
              </c:ext>
            </c:extLst>
          </c:dPt>
          <c:dPt>
            <c:idx val="1"/>
            <c:bubble3D val="0"/>
            <c:spPr>
              <a:solidFill>
                <a:srgbClr val="CBE7D2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50D-814A-BFFF-AAFC2F1A8A91}"/>
              </c:ext>
            </c:extLst>
          </c:dPt>
          <c:dPt>
            <c:idx val="2"/>
            <c:bubble3D val="0"/>
            <c:spPr>
              <a:solidFill>
                <a:srgbClr val="8FCB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50D-814A-BFFF-AAFC2F1A8A91}"/>
              </c:ext>
            </c:extLst>
          </c:dPt>
          <c:dPt>
            <c:idx val="3"/>
            <c:bubble3D val="0"/>
            <c:spPr>
              <a:solidFill>
                <a:srgbClr val="2E8B54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50D-814A-BFFF-AAFC2F1A8A91}"/>
              </c:ext>
            </c:extLst>
          </c:dPt>
          <c:dPt>
            <c:idx val="4"/>
            <c:bubble3D val="0"/>
            <c:spPr>
              <a:solidFill>
                <a:srgbClr val="1869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50D-814A-BFFF-AAFC2F1A8A91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0D-814A-BFFF-AAFC2F1A8A91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0D-814A-BFFF-AAFC2F1A8A91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0D-814A-BFFF-AAFC2F1A8A91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1E2A38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0D-814A-BFFF-AAFC2F1A8A91}"/>
                </c:ext>
              </c:extLst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Arial"/>
                    </a:defRPr>
                  </a:pPr>
                  <a:endParaRPr lang="en-K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50D-814A-BFFF-AAFC2F1A8A91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K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Missing</c:v>
                </c:pt>
                <c:pt idx="1">
                  <c:v>Nascent</c:v>
                </c:pt>
                <c:pt idx="2">
                  <c:v>Limited</c:v>
                </c:pt>
                <c:pt idx="3">
                  <c:v>Well-developed</c:v>
                </c:pt>
                <c:pt idx="4">
                  <c:v>Sustainable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1</c:v>
                </c:pt>
                <c:pt idx="2">
                  <c:v>9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50D-814A-BFFF-AAFC2F1A8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168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 — Cause of Death Statistics in Africa, WHO Mortality Database.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Acknowledgements and thanks.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5">
            <a:extLst>
              <a:ext uri="{FF2B5EF4-FFF2-40B4-BE49-F238E27FC236}">
                <a16:creationId xmlns:a16="http://schemas.microsoft.com/office/drawing/2014/main" id="{39437C3B-4C8C-D29B-B3A3-6F21406EF3A9}"/>
              </a:ext>
            </a:extLst>
          </p:cNvPr>
          <p:cNvSpPr/>
          <p:nvPr/>
        </p:nvSpPr>
        <p:spPr>
          <a:xfrm>
            <a:off x="5166360" y="5413248"/>
            <a:ext cx="1828800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2" name="Image 0" descr="/sessions/youthful-peaceful-gates/mnt/outputs/assets/hero_afric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0E2846">
              <a:alpha val="78000"/>
            </a:srgbClr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Text 2"/>
          <p:cNvSpPr/>
          <p:nvPr/>
        </p:nvSpPr>
        <p:spPr>
          <a:xfrm>
            <a:off x="822960" y="-96839"/>
            <a:ext cx="6583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 of Death</a:t>
            </a:r>
            <a:endParaRPr lang="en-US" sz="46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 in Africa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716280" y="2244344"/>
            <a:ext cx="6035040" cy="2941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review of mortality data availability, quality and usability across the WHO African Region</a:t>
            </a:r>
          </a:p>
          <a:p>
            <a:pPr marL="0" indent="0">
              <a:buNone/>
            </a:pPr>
            <a:endParaRPr lang="en-US" sz="3600" dirty="0">
              <a:solidFill>
                <a:srgbClr val="92D05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b="1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</a:rPr>
              <a:t>Debbie Bradshaw and Hillary Kipruto </a:t>
            </a:r>
          </a:p>
          <a:p>
            <a:r>
              <a:rPr lang="en-ZA" b="1" dirty="0">
                <a:solidFill>
                  <a:srgbClr val="92D050"/>
                </a:solidFill>
              </a:rPr>
              <a:t>ICD-11 IMPLEMENTATION COMMUNITY OF PRACTICE</a:t>
            </a:r>
            <a:endParaRPr lang="en-ZA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US" sz="2000" i="1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Webinar: 21</a:t>
            </a:r>
            <a:r>
              <a:rPr lang="en-US" sz="2000" i="1" baseline="30000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</a:t>
            </a:r>
            <a:r>
              <a:rPr lang="en-US" sz="2000" i="1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August 2026</a:t>
            </a:r>
            <a:endParaRPr lang="en-US" sz="2000" i="1" dirty="0">
              <a:solidFill>
                <a:srgbClr val="92D05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05D0F7-8AA3-D238-B36B-2174CA27A44C}"/>
              </a:ext>
            </a:extLst>
          </p:cNvPr>
          <p:cNvGrpSpPr/>
          <p:nvPr/>
        </p:nvGrpSpPr>
        <p:grpSpPr>
          <a:xfrm>
            <a:off x="754380" y="5566156"/>
            <a:ext cx="1965960" cy="868680"/>
            <a:chOff x="777240" y="5257800"/>
            <a:chExt cx="1965960" cy="868680"/>
          </a:xfrm>
        </p:grpSpPr>
        <p:sp>
          <p:nvSpPr>
            <p:cNvPr id="7" name="Shape 4"/>
            <p:cNvSpPr/>
            <p:nvPr/>
          </p:nvSpPr>
          <p:spPr>
            <a:xfrm>
              <a:off x="777240" y="5257800"/>
              <a:ext cx="196596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6D6BE01-3339-569D-93E6-2C449308B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629" y="5373246"/>
              <a:ext cx="1585181" cy="63778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3AEA92D-6B65-3D0C-08DC-F0BDBF46919D}"/>
              </a:ext>
            </a:extLst>
          </p:cNvPr>
          <p:cNvGrpSpPr/>
          <p:nvPr/>
        </p:nvGrpSpPr>
        <p:grpSpPr>
          <a:xfrm>
            <a:off x="2819400" y="5587492"/>
            <a:ext cx="1828800" cy="868680"/>
            <a:chOff x="2926080" y="5286248"/>
            <a:chExt cx="1828800" cy="868680"/>
          </a:xfrm>
        </p:grpSpPr>
        <p:sp>
          <p:nvSpPr>
            <p:cNvPr id="9" name="Shape 5"/>
            <p:cNvSpPr/>
            <p:nvPr/>
          </p:nvSpPr>
          <p:spPr>
            <a:xfrm>
              <a:off x="2926080" y="5286248"/>
              <a:ext cx="182880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8" name="Image 1" descr="/sessions/youthful-peaceful-gates/mnt/outputs/assets/logo_whofic.png"/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999740" y="5497576"/>
              <a:ext cx="1737360" cy="50292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14664D-421D-DEEF-D6E9-7BEF46FA0A5A}"/>
              </a:ext>
            </a:extLst>
          </p:cNvPr>
          <p:cNvGrpSpPr/>
          <p:nvPr/>
        </p:nvGrpSpPr>
        <p:grpSpPr>
          <a:xfrm>
            <a:off x="4747260" y="5587492"/>
            <a:ext cx="1828800" cy="868680"/>
            <a:chOff x="4937760" y="5286248"/>
            <a:chExt cx="1828800" cy="868680"/>
          </a:xfrm>
        </p:grpSpPr>
        <p:sp>
          <p:nvSpPr>
            <p:cNvPr id="14" name="Shape 5">
              <a:extLst>
                <a:ext uri="{FF2B5EF4-FFF2-40B4-BE49-F238E27FC236}">
                  <a16:creationId xmlns:a16="http://schemas.microsoft.com/office/drawing/2014/main" id="{E7D44047-4748-3F61-EF5C-F28C4F561872}"/>
                </a:ext>
              </a:extLst>
            </p:cNvPr>
            <p:cNvSpPr/>
            <p:nvPr/>
          </p:nvSpPr>
          <p:spPr>
            <a:xfrm>
              <a:off x="4937760" y="5286248"/>
              <a:ext cx="182880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10" name="Image 2" descr="/sessions/youthful-peaceful-gates/mnt/outputs/assets/logo_samrc.png"/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5105400" y="5519290"/>
              <a:ext cx="1554480" cy="5486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presentation covers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804672" y="181051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804672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25880" y="1792224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21792" y="2304288"/>
            <a:ext cx="34564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cause-of-death data matters and global reporting obligations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279392" y="15544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4535424" y="181051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4535424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56632" y="1792224"/>
            <a:ext cx="2724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Mortality Database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494784" y="2304288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African countries are included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8010144" y="15544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7" name="Shape 15"/>
          <p:cNvSpPr/>
          <p:nvPr/>
        </p:nvSpPr>
        <p:spPr>
          <a:xfrm>
            <a:off x="8266176" y="181051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6"/>
          <p:cNvSpPr/>
          <p:nvPr/>
        </p:nvSpPr>
        <p:spPr>
          <a:xfrm>
            <a:off x="8266176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787384" y="1792224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 for inclusion </a:t>
            </a:r>
          </a:p>
        </p:txBody>
      </p:sp>
      <p:sp>
        <p:nvSpPr>
          <p:cNvPr id="20" name="Text 18"/>
          <p:cNvSpPr/>
          <p:nvPr/>
        </p:nvSpPr>
        <p:spPr>
          <a:xfrm>
            <a:off x="8284464" y="2304288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submitted data is assessed for inclusion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2356" y="3375152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22" name="Shape 20"/>
          <p:cNvSpPr/>
          <p:nvPr/>
        </p:nvSpPr>
        <p:spPr>
          <a:xfrm>
            <a:off x="804672" y="3474720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3" name="Text 21"/>
          <p:cNvSpPr/>
          <p:nvPr/>
        </p:nvSpPr>
        <p:spPr>
          <a:xfrm>
            <a:off x="804672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25880" y="3456432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of regional data</a:t>
            </a:r>
          </a:p>
        </p:txBody>
      </p:sp>
      <p:sp>
        <p:nvSpPr>
          <p:cNvPr id="25" name="Text 23"/>
          <p:cNvSpPr/>
          <p:nvPr/>
        </p:nvSpPr>
        <p:spPr>
          <a:xfrm>
            <a:off x="733552" y="4046728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Availability, quality and usability of data submitted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4325112" y="3376168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27" name="Shape 25"/>
          <p:cNvSpPr/>
          <p:nvPr/>
        </p:nvSpPr>
        <p:spPr>
          <a:xfrm>
            <a:off x="4535424" y="3474720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8" name="Text 26"/>
          <p:cNvSpPr/>
          <p:nvPr/>
        </p:nvSpPr>
        <p:spPr>
          <a:xfrm>
            <a:off x="4535424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056632" y="3456432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assessment</a:t>
            </a:r>
          </a:p>
        </p:txBody>
      </p:sp>
      <p:sp>
        <p:nvSpPr>
          <p:cNvPr id="30" name="Text 28"/>
          <p:cNvSpPr/>
          <p:nvPr/>
        </p:nvSpPr>
        <p:spPr>
          <a:xfrm>
            <a:off x="4553712" y="4011168"/>
            <a:ext cx="31917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 registration and cause-of-death certification systems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8065008" y="3383280"/>
            <a:ext cx="3602736" cy="1481328"/>
          </a:xfrm>
          <a:prstGeom prst="roundRect">
            <a:avLst>
              <a:gd name="adj" fmla="val 5556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 dirty="0"/>
          </a:p>
        </p:txBody>
      </p:sp>
      <p:sp>
        <p:nvSpPr>
          <p:cNvPr id="32" name="Shape 30"/>
          <p:cNvSpPr/>
          <p:nvPr/>
        </p:nvSpPr>
        <p:spPr>
          <a:xfrm>
            <a:off x="8266176" y="3474720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3" name="Text 31"/>
          <p:cNvSpPr/>
          <p:nvPr/>
        </p:nvSpPr>
        <p:spPr>
          <a:xfrm>
            <a:off x="8266176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787384" y="3456432"/>
            <a:ext cx="2596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 forward</a:t>
            </a:r>
          </a:p>
        </p:txBody>
      </p:sp>
      <p:sp>
        <p:nvSpPr>
          <p:cNvPr id="35" name="Text 33"/>
          <p:cNvSpPr/>
          <p:nvPr/>
        </p:nvSpPr>
        <p:spPr>
          <a:xfrm>
            <a:off x="8284464" y="3968496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 to strengthen mortality data in the region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Cause-of-death data underpins the SDGs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76072" y="1693672"/>
            <a:ext cx="5486400" cy="4297680"/>
          </a:xfrm>
          <a:prstGeom prst="roundRect">
            <a:avLst>
              <a:gd name="adj" fmla="val 1915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868680" y="19202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SDG indicator for cause-of-death reporting 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96112" y="2931161"/>
            <a:ext cx="4846320" cy="267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SDGs contain explicit indicators for 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 registration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(16.9.1) and </a:t>
            </a:r>
            <a:r>
              <a:rPr lang="en-US" sz="2000" b="1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completeness of birth and death registration 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(17.19.2b). 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 is 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dedicated SDG indicator for cause-of-death reporting.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309360" y="1554480"/>
            <a:ext cx="5330952" cy="4297680"/>
          </a:xfrm>
          <a:prstGeom prst="roundRect">
            <a:avLst>
              <a:gd name="adj" fmla="val 1915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0" name="Text 8"/>
          <p:cNvSpPr/>
          <p:nvPr/>
        </p:nvSpPr>
        <p:spPr>
          <a:xfrm>
            <a:off x="6629400" y="18288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cause-of-death data matters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599680" y="294843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~24</a:t>
            </a:r>
            <a:r>
              <a:rPr lang="en-US" sz="36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indicators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643116" y="3805936"/>
            <a:ext cx="46634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underpinned by cause-of-death data — particularly mortality from maternal causes, non-communicable diseases, injuries, suicide, infectious diseases and environmental risks.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3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64592"/>
            <a:ext cx="12191695" cy="6858000"/>
          </a:xfrm>
          <a:prstGeom prst="rect">
            <a:avLst/>
          </a:prstGeom>
          <a:solidFill>
            <a:srgbClr val="12335B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" name="Text 1"/>
          <p:cNvSpPr/>
          <p:nvPr/>
        </p:nvSpPr>
        <p:spPr>
          <a:xfrm>
            <a:off x="777240" y="1417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2000" dirty="0">
              <a:solidFill>
                <a:srgbClr val="92D05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49808" y="1930400"/>
            <a:ext cx="1002995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have been obliged to report cause-of-death data to WHO since </a:t>
            </a:r>
            <a:r>
              <a:rPr lang="en-US" sz="4400" b="1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1948</a:t>
            </a:r>
            <a:endParaRPr lang="en-US" sz="4400" dirty="0">
              <a:solidFill>
                <a:srgbClr val="92D05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77240" y="492252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i="1" dirty="0">
                <a:solidFill>
                  <a:srgbClr val="AFC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eight decades on, reporting from the African Region remains far from complete.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569200" y="3988308"/>
            <a:ext cx="4480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0" b="1" dirty="0">
                <a:solidFill>
                  <a:srgbClr val="1C4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1948</a:t>
            </a:r>
            <a:endParaRPr lang="en-US" sz="11500" dirty="0"/>
          </a:p>
        </p:txBody>
      </p:sp>
      <p:sp>
        <p:nvSpPr>
          <p:cNvPr id="7" name="Text 5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of cause-of-death data reported to WHO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Text 4"/>
          <p:cNvSpPr/>
          <p:nvPr/>
        </p:nvSpPr>
        <p:spPr>
          <a:xfrm>
            <a:off x="557784" y="1479804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Member States providing data, by WHO region, 2013–2023</a:t>
            </a:r>
            <a:endParaRPr lang="en-US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598461"/>
              </p:ext>
            </p:extLst>
          </p:nvPr>
        </p:nvGraphicFramePr>
        <p:xfrm>
          <a:off x="548640" y="1783080"/>
          <a:ext cx="11292840" cy="3459480"/>
        </p:xfrm>
        <a:graphic>
          <a:graphicData uri="http://schemas.openxmlformats.org/drawingml/2006/table">
            <a:tbl>
              <a:tblPr/>
              <a:tblGrid>
                <a:gridCol w="335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8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9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3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region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Very-low quality / no data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 quality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 quality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quality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African Region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9A4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 of the Americas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South-East Asia Region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European Region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Eastern Mediterranean Region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Western Pacific Region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 (39%)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 (15%)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(13%)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 (33%)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 (100%)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568096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African Region has by far the weakest data: </a:t>
            </a:r>
            <a:r>
              <a:rPr lang="en-US" b="1" dirty="0">
                <a:solidFill>
                  <a:srgbClr val="CC4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 of 47 Member States</a:t>
            </a:r>
            <a:r>
              <a:rPr lang="en-US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provide very-low-quality or no data</a:t>
            </a:r>
            <a:r>
              <a:rPr lang="en-US" sz="13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12" name="Text 32">
            <a:extLst>
              <a:ext uri="{FF2B5EF4-FFF2-40B4-BE49-F238E27FC236}">
                <a16:creationId xmlns:a16="http://schemas.microsoft.com/office/drawing/2014/main" id="{A0E200D2-ECDB-D1B2-C355-05F3BB2B686B}"/>
              </a:ext>
            </a:extLst>
          </p:cNvPr>
          <p:cNvSpPr/>
          <p:nvPr/>
        </p:nvSpPr>
        <p:spPr>
          <a:xfrm>
            <a:off x="557784" y="63596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Health Statistics, 2026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MORTALITY DATABASE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387604" y="731520"/>
            <a:ext cx="116926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four countries reporting for 2012-2023 are included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4195572" y="1764284"/>
            <a:ext cx="3657600" cy="4297680"/>
          </a:xfrm>
          <a:prstGeom prst="roundRect">
            <a:avLst>
              <a:gd name="adj" fmla="val 2250"/>
            </a:avLst>
          </a:prstGeom>
          <a:solidFill>
            <a:srgbClr val="12335B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4183888" y="2116836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40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47</a:t>
            </a:r>
            <a:endParaRPr lang="en-US" sz="9600" dirty="0"/>
          </a:p>
        </p:txBody>
      </p:sp>
      <p:sp>
        <p:nvSpPr>
          <p:cNvPr id="8" name="Text 6"/>
          <p:cNvSpPr/>
          <p:nvPr/>
        </p:nvSpPr>
        <p:spPr>
          <a:xfrm>
            <a:off x="4509516" y="39547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DCE8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in the AFRO Region have data included in the WHO Mortality Database</a:t>
            </a:r>
            <a:endParaRPr lang="en-US" sz="20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19666B-BAA2-22E7-1D2F-BDC49C64D48D}"/>
              </a:ext>
            </a:extLst>
          </p:cNvPr>
          <p:cNvGrpSpPr/>
          <p:nvPr/>
        </p:nvGrpSpPr>
        <p:grpSpPr>
          <a:xfrm>
            <a:off x="8050784" y="1705356"/>
            <a:ext cx="3520440" cy="4297680"/>
            <a:chOff x="4434840" y="1554480"/>
            <a:chExt cx="3520440" cy="4297680"/>
          </a:xfrm>
        </p:grpSpPr>
        <p:sp>
          <p:nvSpPr>
            <p:cNvPr id="9" name="Shape 7"/>
            <p:cNvSpPr/>
            <p:nvPr/>
          </p:nvSpPr>
          <p:spPr>
            <a:xfrm>
              <a:off x="4434840" y="1554480"/>
              <a:ext cx="3520440" cy="4297680"/>
            </a:xfrm>
            <a:prstGeom prst="roundRect">
              <a:avLst>
                <a:gd name="adj" fmla="val 2338"/>
              </a:avLst>
            </a:prstGeom>
            <a:solidFill>
              <a:srgbClr val="F3F6F9"/>
            </a:solidFill>
            <a:ln/>
            <a:effectLst>
              <a:outerShdw blurRad="101600" dist="38100" dir="5400000" algn="bl" rotWithShape="0">
                <a:srgbClr val="0B2239">
                  <a:alpha val="16000"/>
                </a:srgbClr>
              </a:outerShdw>
            </a:effectLst>
          </p:spPr>
          <p:txBody>
            <a:bodyPr/>
            <a:lstStyle/>
            <a:p>
              <a:endParaRPr lang="en-KE"/>
            </a:p>
          </p:txBody>
        </p:sp>
        <p:sp>
          <p:nvSpPr>
            <p:cNvPr id="10" name="Text 8"/>
            <p:cNvSpPr/>
            <p:nvPr/>
          </p:nvSpPr>
          <p:spPr>
            <a:xfrm>
              <a:off x="4626864" y="1741932"/>
              <a:ext cx="30175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Data quality</a:t>
              </a:r>
              <a:endParaRPr lang="en-US" sz="2400" dirty="0"/>
            </a:p>
          </p:txBody>
        </p:sp>
        <p:sp>
          <p:nvSpPr>
            <p:cNvPr id="11" name="Shape 9"/>
            <p:cNvSpPr/>
            <p:nvPr/>
          </p:nvSpPr>
          <p:spPr>
            <a:xfrm>
              <a:off x="4709160" y="2331720"/>
              <a:ext cx="2971800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2" name="Shape 10"/>
            <p:cNvSpPr/>
            <p:nvPr/>
          </p:nvSpPr>
          <p:spPr>
            <a:xfrm>
              <a:off x="4864608" y="2642616"/>
              <a:ext cx="292608" cy="292608"/>
            </a:xfrm>
            <a:prstGeom prst="ellipse">
              <a:avLst/>
            </a:prstGeom>
            <a:solidFill>
              <a:srgbClr val="1E7A45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13" name="Text 11"/>
            <p:cNvSpPr/>
            <p:nvPr/>
          </p:nvSpPr>
          <p:spPr>
            <a:xfrm>
              <a:off x="5285232" y="2459736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High quality</a:t>
              </a:r>
              <a:endParaRPr lang="en-US" sz="20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5285232" y="2788920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Seychelles</a:t>
              </a:r>
              <a:endParaRPr lang="en-US" sz="200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4709160" y="3410712"/>
              <a:ext cx="2971800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16" name="Shape 14"/>
            <p:cNvSpPr/>
            <p:nvPr/>
          </p:nvSpPr>
          <p:spPr>
            <a:xfrm>
              <a:off x="4864608" y="3721608"/>
              <a:ext cx="292608" cy="292608"/>
            </a:xfrm>
            <a:prstGeom prst="ellipse">
              <a:avLst/>
            </a:prstGeom>
            <a:solidFill>
              <a:srgbClr val="148F8F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17" name="Text 15"/>
            <p:cNvSpPr/>
            <p:nvPr/>
          </p:nvSpPr>
          <p:spPr>
            <a:xfrm>
              <a:off x="5285232" y="3538728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Medium quality</a:t>
              </a:r>
              <a:endParaRPr lang="en-US" sz="20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5221224" y="3884676"/>
              <a:ext cx="2395728" cy="3337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Mauritius, South Africa</a:t>
              </a:r>
            </a:p>
          </p:txBody>
        </p:sp>
        <p:sp>
          <p:nvSpPr>
            <p:cNvPr id="19" name="Shape 17"/>
            <p:cNvSpPr/>
            <p:nvPr/>
          </p:nvSpPr>
          <p:spPr>
            <a:xfrm>
              <a:off x="4709160" y="4489704"/>
              <a:ext cx="2971800" cy="9144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</p:spPr>
          <p:txBody>
            <a:bodyPr/>
            <a:lstStyle/>
            <a:p>
              <a:endParaRPr lang="en-KE"/>
            </a:p>
          </p:txBody>
        </p:sp>
        <p:sp>
          <p:nvSpPr>
            <p:cNvPr id="20" name="Shape 18"/>
            <p:cNvSpPr/>
            <p:nvPr/>
          </p:nvSpPr>
          <p:spPr>
            <a:xfrm>
              <a:off x="4864608" y="4800600"/>
              <a:ext cx="292608" cy="292608"/>
            </a:xfrm>
            <a:prstGeom prst="ellipse">
              <a:avLst/>
            </a:prstGeom>
            <a:solidFill>
              <a:srgbClr val="E08A2B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21" name="Text 19"/>
            <p:cNvSpPr/>
            <p:nvPr/>
          </p:nvSpPr>
          <p:spPr>
            <a:xfrm>
              <a:off x="5285232" y="4617720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Poor quality</a:t>
              </a:r>
              <a:endParaRPr lang="en-US" sz="20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5285232" y="4946904"/>
              <a:ext cx="2286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indent="0">
                <a:buNone/>
              </a:pPr>
              <a:r>
                <a:rPr lang="en-US" sz="2000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Botswana</a:t>
              </a:r>
            </a:p>
          </p:txBody>
        </p:sp>
      </p:grpSp>
      <p:sp>
        <p:nvSpPr>
          <p:cNvPr id="23" name="Shape 21"/>
          <p:cNvSpPr/>
          <p:nvPr/>
        </p:nvSpPr>
        <p:spPr>
          <a:xfrm>
            <a:off x="387604" y="1790192"/>
            <a:ext cx="3610356" cy="4297680"/>
          </a:xfrm>
          <a:prstGeom prst="roundRect">
            <a:avLst>
              <a:gd name="adj" fmla="val 2350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 dirty="0"/>
          </a:p>
        </p:txBody>
      </p:sp>
      <p:sp>
        <p:nvSpPr>
          <p:cNvPr id="26" name="Text 24"/>
          <p:cNvSpPr/>
          <p:nvPr/>
        </p:nvSpPr>
        <p:spPr>
          <a:xfrm>
            <a:off x="8412480" y="24231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02920" y="3757676"/>
            <a:ext cx="310896" cy="310896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1" name="Shape 29"/>
          <p:cNvSpPr/>
          <p:nvPr/>
        </p:nvSpPr>
        <p:spPr>
          <a:xfrm>
            <a:off x="497078" y="4734052"/>
            <a:ext cx="310896" cy="310896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780D0B-B02F-5156-BF30-F9809FF7C7B8}"/>
              </a:ext>
            </a:extLst>
          </p:cNvPr>
          <p:cNvGrpSpPr/>
          <p:nvPr/>
        </p:nvGrpSpPr>
        <p:grpSpPr>
          <a:xfrm>
            <a:off x="497078" y="1996186"/>
            <a:ext cx="3569716" cy="3755390"/>
            <a:chOff x="8095742" y="898906"/>
            <a:chExt cx="3569716" cy="3755390"/>
          </a:xfrm>
        </p:grpSpPr>
        <p:sp>
          <p:nvSpPr>
            <p:cNvPr id="24" name="Text 22"/>
            <p:cNvSpPr/>
            <p:nvPr/>
          </p:nvSpPr>
          <p:spPr>
            <a:xfrm>
              <a:off x="8129016" y="898906"/>
              <a:ext cx="29260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0C6BA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Quality criteria</a:t>
              </a:r>
              <a:endParaRPr lang="en-US" sz="2400" dirty="0"/>
            </a:p>
          </p:txBody>
        </p:sp>
        <p:sp>
          <p:nvSpPr>
            <p:cNvPr id="25" name="Shape 23"/>
            <p:cNvSpPr/>
            <p:nvPr/>
          </p:nvSpPr>
          <p:spPr>
            <a:xfrm>
              <a:off x="8095742" y="1731010"/>
              <a:ext cx="310896" cy="310896"/>
            </a:xfrm>
            <a:prstGeom prst="ellipse">
              <a:avLst/>
            </a:prstGeom>
            <a:solidFill>
              <a:srgbClr val="0093D0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27" name="Text 25"/>
            <p:cNvSpPr/>
            <p:nvPr/>
          </p:nvSpPr>
          <p:spPr>
            <a:xfrm>
              <a:off x="8603488" y="1654048"/>
              <a:ext cx="2891028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ICD coded data</a:t>
              </a:r>
              <a:endParaRPr lang="en-US" sz="20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8412480" y="338328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endParaRPr lang="en-US" sz="14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8567928" y="2523236"/>
              <a:ext cx="3017012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Completeness of registration</a:t>
              </a:r>
              <a:endParaRPr lang="en-US" sz="20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8412480" y="4343400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14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8562086" y="3589020"/>
              <a:ext cx="3103372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1E2A3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Proportion ill-defined causes</a:t>
              </a:r>
              <a:endParaRPr lang="en-US" sz="2000" dirty="0"/>
            </a:p>
          </p:txBody>
        </p:sp>
      </p:grpSp>
      <p:sp>
        <p:nvSpPr>
          <p:cNvPr id="34" name="Text 32"/>
          <p:cNvSpPr/>
          <p:nvPr/>
        </p:nvSpPr>
        <p:spPr>
          <a:xfrm>
            <a:off x="548640" y="638251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Health Statistics, 2026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OF REGIONAL DATA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deaths vs reported deaths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3119120" cy="1254760"/>
          </a:xfrm>
          <a:prstGeom prst="roundRect">
            <a:avLst>
              <a:gd name="adj" fmla="val 75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685800" y="148132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r>
              <a:rPr lang="en-US" sz="1800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47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5800" y="195681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have submitted data to WHO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89120" y="1402080"/>
            <a:ext cx="2987040" cy="1270000"/>
          </a:xfrm>
          <a:prstGeom prst="roundRect">
            <a:avLst>
              <a:gd name="adj" fmla="val 7500"/>
            </a:avLst>
          </a:prstGeom>
          <a:solidFill>
            <a:srgbClr val="FCEBD6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0" name="Text 8"/>
          <p:cNvSpPr/>
          <p:nvPr/>
        </p:nvSpPr>
        <p:spPr>
          <a:xfrm>
            <a:off x="4526280" y="146608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55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0.7M</a:t>
            </a:r>
            <a:r>
              <a:rPr lang="en-US" sz="4000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10M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526280" y="1941576"/>
            <a:ext cx="274320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deaths are reported of ~10 million estimated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-294640" y="299923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deaths, 2023</a:t>
            </a:r>
            <a:endParaRPr lang="en-US" dirty="0"/>
          </a:p>
        </p:txBody>
      </p:sp>
      <p:pic>
        <p:nvPicPr>
          <p:cNvPr id="13" name="Image 0" descr="/sessions/youthful-peaceful-gates/mnt/outputs/assets/map_estimat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2960" y="3291840"/>
            <a:ext cx="4937760" cy="306324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535169" y="2912364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 deaths</a:t>
            </a:r>
            <a:endParaRPr lang="en-US" sz="2000" dirty="0"/>
          </a:p>
        </p:txBody>
      </p:sp>
      <p:pic>
        <p:nvPicPr>
          <p:cNvPr id="15" name="Image 1" descr="/sessions/youthful-peaceful-gates/mnt/outputs/assets/map_report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56832" y="3209544"/>
            <a:ext cx="4937760" cy="306324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22960" y="63047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WPP 2024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6583680" y="62636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</a:t>
            </a:r>
            <a:r>
              <a:rPr lang="en-US" sz="10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2026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AVAILABILITY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8463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Cause-of-death data for the 2026 report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735215"/>
              </p:ext>
            </p:extLst>
          </p:nvPr>
        </p:nvGraphicFramePr>
        <p:xfrm>
          <a:off x="484632" y="1487424"/>
          <a:ext cx="7635240" cy="4937760"/>
        </p:xfrm>
        <a:graphic>
          <a:graphicData uri="http://schemas.openxmlformats.org/drawingml/2006/table">
            <a:tbl>
              <a:tblPr/>
              <a:tblGrid>
                <a:gridCol w="1399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Est. deaths 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 version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deaths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Botswana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14,197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(4-digit)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17,350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Burundi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91,963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(3/4-digit)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15,778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Ethiopia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767,018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45,451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Ghana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237,869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analysed (mixed coding)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Kenya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399,024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(3-digit)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23,652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Malawi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113,181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15,904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Mauritius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11,124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(4-digit)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12,492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Rwanda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82,826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(4-digit)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14,572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Seychelles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1,051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(numeric)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Africa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584,015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(3-digit)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484,614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U. R. Tanzania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385,799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(3-digit)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42,385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Zambia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107,917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(4-digit)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20,743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Zimbabwe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124,412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ICD-10 (4-digit)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17,671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66760" y="1600200"/>
            <a:ext cx="3273552" cy="2148840"/>
          </a:xfrm>
          <a:prstGeom prst="roundRect">
            <a:avLst>
              <a:gd name="adj" fmla="val 3830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8595360" y="1783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Timeliness</a:t>
            </a:r>
            <a:endParaRPr lang="en-US" sz="2000" dirty="0"/>
          </a:p>
        </p:txBody>
      </p:sp>
      <p:sp>
        <p:nvSpPr>
          <p:cNvPr id="6" name="Text 6"/>
          <p:cNvSpPr/>
          <p:nvPr/>
        </p:nvSpPr>
        <p:spPr>
          <a:xfrm>
            <a:off x="8595360" y="2148840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Malawi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Mauritius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provided data up to 2024 — excellent turnaround.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366760" y="3886200"/>
            <a:ext cx="3273552" cy="2286000"/>
          </a:xfrm>
          <a:prstGeom prst="roundRect">
            <a:avLst>
              <a:gd name="adj" fmla="val 3600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1" name="Text 8"/>
          <p:cNvSpPr/>
          <p:nvPr/>
        </p:nvSpPr>
        <p:spPr>
          <a:xfrm>
            <a:off x="8490204" y="4069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of ICD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490204" y="4432300"/>
            <a:ext cx="30449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Ethiopia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Malawi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submitted data coded to ICD-11 — among early adopters. </a:t>
            </a:r>
            <a:r>
              <a:rPr lang="en-US" sz="2000" b="1" dirty="0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Ghana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was not analysed due to mixed coding.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548640" y="65562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WHO 2026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r>
              <a:rPr lang="en-US" sz="16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evaluated using the ANACoD3 tool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1874520"/>
          </a:xfrm>
          <a:prstGeom prst="roundRect">
            <a:avLst>
              <a:gd name="adj" fmla="val 4390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822960" y="1874520"/>
            <a:ext cx="457200" cy="457200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82296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63040" y="184708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Completeness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28600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Compares the number of reported deaths with the number expected by the UN Population Division.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5394960" cy="1874520"/>
          </a:xfrm>
          <a:prstGeom prst="roundRect">
            <a:avLst>
              <a:gd name="adj" fmla="val 4390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822960" y="3977640"/>
            <a:ext cx="457200" cy="457200"/>
          </a:xfrm>
          <a:prstGeom prst="ellipse">
            <a:avLst/>
          </a:prstGeom>
          <a:solidFill>
            <a:srgbClr val="148F8F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82296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63040" y="395020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63040" y="438912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Evaluates cause-of-death quality from the proportion of ill-defined causes. 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217920" y="1577340"/>
            <a:ext cx="5422392" cy="3977640"/>
          </a:xfrm>
          <a:prstGeom prst="roundRect">
            <a:avLst>
              <a:gd name="adj" fmla="val 2069"/>
            </a:avLst>
          </a:prstGeom>
          <a:solidFill>
            <a:srgbClr val="12335B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7" name="Text 15"/>
          <p:cNvSpPr/>
          <p:nvPr/>
        </p:nvSpPr>
        <p:spPr>
          <a:xfrm>
            <a:off x="6537960" y="19659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INDEX</a:t>
            </a:r>
            <a:endParaRPr lang="en-US" sz="2000" dirty="0">
              <a:solidFill>
                <a:srgbClr val="92D050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6537960" y="251460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</a:t>
            </a:r>
            <a:r>
              <a:rPr lang="en-US" sz="28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 </a:t>
            </a:r>
            <a:r>
              <a:rPr lang="en-US" sz="28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Completeness</a:t>
            </a:r>
            <a:r>
              <a:rPr lang="en-US" sz="28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×  (1 − </a:t>
            </a:r>
            <a:r>
              <a:rPr lang="en-US" sz="2800" b="1" dirty="0">
                <a:solidFill>
                  <a:srgbClr val="F0A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ill-defined</a:t>
            </a:r>
            <a:r>
              <a:rPr lang="en-US" sz="2800" b="1" dirty="0">
                <a:solidFill>
                  <a:srgbClr val="9FB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537960" y="448056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i="1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Ill-defined causes include the R-chapter and poorly specified causes across all chapters in ICD-10.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63825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ANACoD3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OF REGIONAL DATA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of cause-of-death data submitted </a:t>
            </a:r>
            <a:r>
              <a:rPr lang="en-US" sz="3200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(n=13) 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4937760" cy="1097280"/>
          </a:xfrm>
          <a:prstGeom prst="roundRect">
            <a:avLst>
              <a:gd name="adj" fmla="val 75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777240" y="153619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Completeness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77241" y="1972056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CC4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countries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below 20% completeness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309360" y="1417320"/>
            <a:ext cx="5303520" cy="1097280"/>
          </a:xfrm>
          <a:prstGeom prst="roundRect">
            <a:avLst>
              <a:gd name="adj" fmla="val 7500"/>
            </a:avLst>
          </a:prstGeom>
          <a:solidFill>
            <a:srgbClr val="FCEBD6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0" name="Text 8"/>
          <p:cNvSpPr/>
          <p:nvPr/>
        </p:nvSpPr>
        <p:spPr>
          <a:xfrm>
            <a:off x="6537960" y="153619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55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Ill-defined causes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515100" y="19659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varies widely — </a:t>
            </a:r>
            <a:r>
              <a:rPr lang="en-US" sz="2000" b="1" dirty="0">
                <a:solidFill>
                  <a:srgbClr val="B55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 to 41%</a:t>
            </a: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ill-defined</a:t>
            </a:r>
            <a:endParaRPr lang="en-US" sz="2000" dirty="0"/>
          </a:p>
        </p:txBody>
      </p:sp>
      <p:pic>
        <p:nvPicPr>
          <p:cNvPr id="13" name="Image 0" descr="/sessions/youthful-peaceful-gates/mnt/outputs/assets/map_completenes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1123" y="2977896"/>
            <a:ext cx="4776717" cy="3200400"/>
          </a:xfrm>
          <a:prstGeom prst="rect">
            <a:avLst/>
          </a:prstGeom>
        </p:spPr>
      </p:pic>
      <p:pic>
        <p:nvPicPr>
          <p:cNvPr id="15" name="Image 1" descr="/sessions/youthful-peaceful-gates/mnt/outputs/assets/map_illdefin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14162" y="3017520"/>
            <a:ext cx="4776717" cy="32004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051560" y="63276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Analysed using ANACOD3</a:t>
            </a: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6720840" y="63124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Analysed using ANACOD3</a:t>
            </a:r>
            <a:endParaRPr lang="en-US" dirty="0"/>
          </a:p>
        </p:txBody>
      </p:sp>
      <p:sp>
        <p:nvSpPr>
          <p:cNvPr id="18" name="Text 1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C1EC39-1D46-8789-3E0E-73099C6B4116}"/>
              </a:ext>
            </a:extLst>
          </p:cNvPr>
          <p:cNvSpPr txBox="1"/>
          <p:nvPr/>
        </p:nvSpPr>
        <p:spPr>
          <a:xfrm>
            <a:off x="8549640" y="5879068"/>
            <a:ext cx="205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OF REGIONAL DATA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of cause-of-death data submitted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015507"/>
              </p:ext>
            </p:extLst>
          </p:nvPr>
        </p:nvGraphicFramePr>
        <p:xfrm>
          <a:off x="268223" y="1387856"/>
          <a:ext cx="8016241" cy="4937760"/>
        </p:xfrm>
        <a:graphic>
          <a:graphicData uri="http://schemas.openxmlformats.org/drawingml/2006/table">
            <a:tbl>
              <a:tblPr/>
              <a:tblGrid>
                <a:gridCol w="1488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42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74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deaths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Completeness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Signs &amp; symptoms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Ill-defined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Usability index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3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Botswana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17,350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Burundi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15,778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Ethiopia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45,451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Ghana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i="1" dirty="0">
                          <a:solidFill>
                            <a:srgbClr val="E08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analysed — different coding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Kenya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23,652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Malawi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15,904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Mauritius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12,492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Rwanda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14,572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Seychelles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5,148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Africa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484,614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U. R. Tanzania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42,385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Zambia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20,743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46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Zimbabwe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17,671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549640" y="1600200"/>
            <a:ext cx="3090672" cy="4114800"/>
          </a:xfrm>
          <a:prstGeom prst="roundRect">
            <a:avLst>
              <a:gd name="adj" fmla="val 2663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8778240" y="181051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index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740140" y="2331720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DDF0E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0" name="Text 7"/>
          <p:cNvSpPr/>
          <p:nvPr/>
        </p:nvSpPr>
        <p:spPr>
          <a:xfrm>
            <a:off x="8942832" y="240487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countries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058400" y="240487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80%</a:t>
            </a:r>
            <a:endParaRPr lang="en-US" sz="2400" dirty="0"/>
          </a:p>
        </p:txBody>
      </p:sp>
      <p:sp>
        <p:nvSpPr>
          <p:cNvPr id="6" name="Shape 9"/>
          <p:cNvSpPr/>
          <p:nvPr/>
        </p:nvSpPr>
        <p:spPr>
          <a:xfrm>
            <a:off x="8778240" y="3154680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FBEED8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0"/>
          <p:cNvSpPr/>
          <p:nvPr/>
        </p:nvSpPr>
        <p:spPr>
          <a:xfrm>
            <a:off x="8942832" y="322783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countries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0058400" y="322783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– 80%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8732520" y="3958336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FBE0DC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3"/>
          <p:cNvSpPr/>
          <p:nvPr/>
        </p:nvSpPr>
        <p:spPr>
          <a:xfrm>
            <a:off x="8942832" y="405079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countries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0058400" y="405079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CC4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20%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8778240" y="4823968"/>
            <a:ext cx="2651760" cy="685800"/>
          </a:xfrm>
          <a:prstGeom prst="roundRect">
            <a:avLst>
              <a:gd name="adj" fmla="val 666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9" name="Text 16"/>
          <p:cNvSpPr/>
          <p:nvPr/>
        </p:nvSpPr>
        <p:spPr>
          <a:xfrm>
            <a:off x="8942832" y="4873752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country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0058400" y="487375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assessed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0296C84E-7ED3-4675-4F5A-F212B8820DF8}"/>
              </a:ext>
            </a:extLst>
          </p:cNvPr>
          <p:cNvSpPr/>
          <p:nvPr/>
        </p:nvSpPr>
        <p:spPr>
          <a:xfrm>
            <a:off x="701040" y="65151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Analysed using ANACoD3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9976" y="3454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OF REGIONAL DATA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of cause-of-death data submitted 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6" name="Image 0" descr="/sessions/youthful-peaceful-gates/mnt/outputs/assets/map_usability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600200"/>
            <a:ext cx="6583680" cy="44805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80960" y="169164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7818120" y="169164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877824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778240" y="21488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&gt; 80%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680960" y="278892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12" name="Text 9"/>
          <p:cNvSpPr/>
          <p:nvPr/>
        </p:nvSpPr>
        <p:spPr>
          <a:xfrm>
            <a:off x="7818120" y="278892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13" name="Text 10"/>
          <p:cNvSpPr/>
          <p:nvPr/>
        </p:nvSpPr>
        <p:spPr>
          <a:xfrm>
            <a:off x="8778240" y="2971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7782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40 – 80%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7680960" y="388620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16" name="Text 13"/>
          <p:cNvSpPr/>
          <p:nvPr/>
        </p:nvSpPr>
        <p:spPr>
          <a:xfrm>
            <a:off x="7818120" y="38862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C4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4000" dirty="0"/>
          </a:p>
        </p:txBody>
      </p:sp>
      <p:sp>
        <p:nvSpPr>
          <p:cNvPr id="17" name="Text 14"/>
          <p:cNvSpPr/>
          <p:nvPr/>
        </p:nvSpPr>
        <p:spPr>
          <a:xfrm>
            <a:off x="8778240" y="40690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7782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&lt; 20%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7680960" y="4983480"/>
            <a:ext cx="3959352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20" name="Text 17"/>
          <p:cNvSpPr/>
          <p:nvPr/>
        </p:nvSpPr>
        <p:spPr>
          <a:xfrm>
            <a:off x="7818120" y="498348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000" dirty="0"/>
          </a:p>
        </p:txBody>
      </p:sp>
      <p:sp>
        <p:nvSpPr>
          <p:cNvPr id="21" name="Text 18"/>
          <p:cNvSpPr/>
          <p:nvPr/>
        </p:nvSpPr>
        <p:spPr>
          <a:xfrm>
            <a:off x="8778240" y="51663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country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778240" y="54406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not assessed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9875F842-456D-0FE6-6B41-E86EBDBDE947}"/>
              </a:ext>
            </a:extLst>
          </p:cNvPr>
          <p:cNvSpPr/>
          <p:nvPr/>
        </p:nvSpPr>
        <p:spPr>
          <a:xfrm>
            <a:off x="569976" y="624078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Analysed using ANACoD3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3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948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ASSESSMENT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62000" y="320464"/>
            <a:ext cx="9799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there any signs of improvement?</a:t>
            </a:r>
            <a:endParaRPr lang="en-US" sz="4600" dirty="0"/>
          </a:p>
        </p:txBody>
      </p:sp>
      <p:sp>
        <p:nvSpPr>
          <p:cNvPr id="4" name="Shape 2"/>
          <p:cNvSpPr/>
          <p:nvPr/>
        </p:nvSpPr>
        <p:spPr>
          <a:xfrm>
            <a:off x="689156" y="2225040"/>
            <a:ext cx="8566604" cy="1605280"/>
          </a:xfrm>
          <a:prstGeom prst="roundRect">
            <a:avLst>
              <a:gd name="adj" fmla="val 6000"/>
            </a:avLst>
          </a:prstGeom>
          <a:solidFill>
            <a:srgbClr val="1C447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Text 3"/>
          <p:cNvSpPr/>
          <p:nvPr/>
        </p:nvSpPr>
        <p:spPr>
          <a:xfrm>
            <a:off x="1031240" y="228473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Assessment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31240" y="2748280"/>
            <a:ext cx="8224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D5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global WHO survey based on countries' self-assessment of their Health Information System, 2019 and 2024.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802640" y="4135120"/>
            <a:ext cx="8566604" cy="2082800"/>
          </a:xfrm>
          <a:prstGeom prst="roundRect">
            <a:avLst>
              <a:gd name="adj" fmla="val 6000"/>
            </a:avLst>
          </a:prstGeom>
          <a:solidFill>
            <a:srgbClr val="1C447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1031240" y="4318000"/>
            <a:ext cx="6597287" cy="4859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“C” in SCORE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26036" y="4875953"/>
            <a:ext cx="8566604" cy="1180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rgbClr val="D5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births and deaths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rgbClr val="D5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and causes of death to know what people die from.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 REGISTRATION (N=46)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countries are now reporting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Text 4"/>
          <p:cNvSpPr/>
          <p:nvPr/>
        </p:nvSpPr>
        <p:spPr>
          <a:xfrm>
            <a:off x="548640" y="120700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Slight improvements observed between 2019 and 2024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808480"/>
            <a:ext cx="5440680" cy="37033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8" name="Shape 6"/>
          <p:cNvSpPr/>
          <p:nvPr/>
        </p:nvSpPr>
        <p:spPr>
          <a:xfrm>
            <a:off x="6172200" y="1783080"/>
            <a:ext cx="5468112" cy="37033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9" name="Text 7"/>
          <p:cNvSpPr/>
          <p:nvPr/>
        </p:nvSpPr>
        <p:spPr>
          <a:xfrm>
            <a:off x="1783080" y="1874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</a:t>
            </a:r>
            <a:endParaRPr lang="en-US" sz="2000" dirty="0"/>
          </a:p>
        </p:txBody>
      </p:sp>
      <p:graphicFrame>
        <p:nvGraphicFramePr>
          <p:cNvPr id="10" name="Chart 0"/>
          <p:cNvGraphicFramePr/>
          <p:nvPr>
            <p:extLst>
              <p:ext uri="{D42A27DB-BD31-4B8C-83A1-F6EECF244321}">
                <p14:modId xmlns:p14="http://schemas.microsoft.com/office/powerpoint/2010/main" val="313635354"/>
              </p:ext>
            </p:extLst>
          </p:nvPr>
        </p:nvGraphicFramePr>
        <p:xfrm>
          <a:off x="1783080" y="2240280"/>
          <a:ext cx="301752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/>
          <p:nvPr/>
        </p:nvSpPr>
        <p:spPr>
          <a:xfrm>
            <a:off x="7391400" y="1874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2000" dirty="0"/>
          </a:p>
        </p:txBody>
      </p:sp>
      <p:graphicFrame>
        <p:nvGraphicFramePr>
          <p:cNvPr id="12" name="Chart 1"/>
          <p:cNvGraphicFramePr/>
          <p:nvPr>
            <p:extLst>
              <p:ext uri="{D42A27DB-BD31-4B8C-83A1-F6EECF244321}">
                <p14:modId xmlns:p14="http://schemas.microsoft.com/office/powerpoint/2010/main" val="1906744220"/>
              </p:ext>
            </p:extLst>
          </p:nvPr>
        </p:nvGraphicFramePr>
        <p:xfrm>
          <a:off x="7406640" y="2240280"/>
          <a:ext cx="301752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Shape 9"/>
          <p:cNvSpPr/>
          <p:nvPr/>
        </p:nvSpPr>
        <p:spPr>
          <a:xfrm>
            <a:off x="77724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BCC3CB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4" name="Text 10"/>
          <p:cNvSpPr/>
          <p:nvPr/>
        </p:nvSpPr>
        <p:spPr>
          <a:xfrm>
            <a:off x="1069848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2624328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CBE7D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2"/>
          <p:cNvSpPr/>
          <p:nvPr/>
        </p:nvSpPr>
        <p:spPr>
          <a:xfrm>
            <a:off x="2916936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Nascent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4471416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8FCBA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4"/>
          <p:cNvSpPr/>
          <p:nvPr/>
        </p:nvSpPr>
        <p:spPr>
          <a:xfrm>
            <a:off x="4764024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</a:t>
            </a:r>
            <a:endParaRPr lang="en-US" sz="2000" dirty="0"/>
          </a:p>
        </p:txBody>
      </p:sp>
      <p:sp>
        <p:nvSpPr>
          <p:cNvPr id="19" name="Shape 15"/>
          <p:cNvSpPr/>
          <p:nvPr/>
        </p:nvSpPr>
        <p:spPr>
          <a:xfrm>
            <a:off x="6318504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56AB7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0" name="Text 16"/>
          <p:cNvSpPr/>
          <p:nvPr/>
        </p:nvSpPr>
        <p:spPr>
          <a:xfrm>
            <a:off x="6611112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</a:p>
        </p:txBody>
      </p:sp>
      <p:sp>
        <p:nvSpPr>
          <p:cNvPr id="21" name="Shape 17"/>
          <p:cNvSpPr/>
          <p:nvPr/>
        </p:nvSpPr>
        <p:spPr>
          <a:xfrm>
            <a:off x="790956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2E8B5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2" name="Text 18"/>
          <p:cNvSpPr/>
          <p:nvPr/>
        </p:nvSpPr>
        <p:spPr>
          <a:xfrm>
            <a:off x="8165592" y="5760720"/>
            <a:ext cx="17739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Well-developed</a:t>
            </a:r>
          </a:p>
        </p:txBody>
      </p:sp>
      <p:sp>
        <p:nvSpPr>
          <p:cNvPr id="23" name="Shape 19"/>
          <p:cNvSpPr/>
          <p:nvPr/>
        </p:nvSpPr>
        <p:spPr>
          <a:xfrm>
            <a:off x="1001268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18693C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4" name="Text 20"/>
          <p:cNvSpPr/>
          <p:nvPr/>
        </p:nvSpPr>
        <p:spPr>
          <a:xfrm>
            <a:off x="10305288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</a:t>
            </a:r>
          </a:p>
        </p:txBody>
      </p:sp>
      <p:sp>
        <p:nvSpPr>
          <p:cNvPr id="25" name="Text 21"/>
          <p:cNvSpPr/>
          <p:nvPr/>
        </p:nvSpPr>
        <p:spPr>
          <a:xfrm>
            <a:off x="630936" y="637438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WHO SCORE surveys</a:t>
            </a: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— ENABLING INFRASTRUCTURE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for birth &amp; death registration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804672" y="190195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804672" y="19019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44168" y="1833880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framework for CRVS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353312" y="2249424"/>
            <a:ext cx="44622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Adequate, enforced legislation making birth/death registration compulsory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72200" y="1682496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6428232" y="1901952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6428232" y="19019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976872" y="1847088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Sufficient registration locations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76872" y="2249424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has easy access to places to register births and deaths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27888" y="3136392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7" name="Shape 15"/>
          <p:cNvSpPr/>
          <p:nvPr/>
        </p:nvSpPr>
        <p:spPr>
          <a:xfrm>
            <a:off x="804672" y="3392424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6"/>
          <p:cNvSpPr/>
          <p:nvPr/>
        </p:nvSpPr>
        <p:spPr>
          <a:xfrm>
            <a:off x="804672" y="33924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53312" y="3337560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Interagency collaboration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321308" y="3751072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Formally established, oversees planning, engages key stakeholders, meets regularly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172200" y="3136392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2" name="Shape 20"/>
          <p:cNvSpPr/>
          <p:nvPr/>
        </p:nvSpPr>
        <p:spPr>
          <a:xfrm>
            <a:off x="6428232" y="3392424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3" name="Text 21"/>
          <p:cNvSpPr/>
          <p:nvPr/>
        </p:nvSpPr>
        <p:spPr>
          <a:xfrm>
            <a:off x="6428232" y="33924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976872" y="3337560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data exchange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976872" y="3739896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flows from local → regional → central offices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525780" y="4611624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7" name="Shape 25"/>
          <p:cNvSpPr/>
          <p:nvPr/>
        </p:nvSpPr>
        <p:spPr>
          <a:xfrm>
            <a:off x="804672" y="4882896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8" name="Text 26"/>
          <p:cNvSpPr/>
          <p:nvPr/>
        </p:nvSpPr>
        <p:spPr>
          <a:xfrm>
            <a:off x="804672" y="48828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344168" y="4828032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assurance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1330452" y="5188204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of vital statistics with regular high-quality VS publications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6172200" y="4626864"/>
            <a:ext cx="5468112" cy="1325880"/>
          </a:xfrm>
          <a:prstGeom prst="roundRect">
            <a:avLst>
              <a:gd name="adj" fmla="val 6207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2" name="Shape 30"/>
          <p:cNvSpPr/>
          <p:nvPr/>
        </p:nvSpPr>
        <p:spPr>
          <a:xfrm>
            <a:off x="6428232" y="4882896"/>
            <a:ext cx="384048" cy="384048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3" name="Text 31"/>
          <p:cNvSpPr/>
          <p:nvPr/>
        </p:nvSpPr>
        <p:spPr>
          <a:xfrm>
            <a:off x="6428232" y="48828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976872" y="4828032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performance monitoring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6976872" y="5230368"/>
            <a:ext cx="44622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assessment of the system's overall performance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548640" y="638251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WHO SCORE survey</a:t>
            </a: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&amp; REPORTING (N=46)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80670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lags behind registration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579121" y="1874520"/>
            <a:ext cx="5440680" cy="3611880"/>
          </a:xfrm>
          <a:prstGeom prst="roundRect">
            <a:avLst>
              <a:gd name="adj" fmla="val 2278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8" name="Shape 6"/>
          <p:cNvSpPr/>
          <p:nvPr/>
        </p:nvSpPr>
        <p:spPr>
          <a:xfrm>
            <a:off x="6172200" y="1874520"/>
            <a:ext cx="5468112" cy="3611880"/>
          </a:xfrm>
          <a:prstGeom prst="roundRect">
            <a:avLst>
              <a:gd name="adj" fmla="val 2278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9" name="Text 7"/>
          <p:cNvSpPr/>
          <p:nvPr/>
        </p:nvSpPr>
        <p:spPr>
          <a:xfrm>
            <a:off x="1783080" y="1920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</a:t>
            </a:r>
            <a:endParaRPr lang="en-US" sz="2000" dirty="0"/>
          </a:p>
        </p:txBody>
      </p:sp>
      <p:graphicFrame>
        <p:nvGraphicFramePr>
          <p:cNvPr id="10" name="Chart 0"/>
          <p:cNvGraphicFramePr/>
          <p:nvPr>
            <p:extLst>
              <p:ext uri="{D42A27DB-BD31-4B8C-83A1-F6EECF244321}">
                <p14:modId xmlns:p14="http://schemas.microsoft.com/office/powerpoint/2010/main" val="2542977117"/>
              </p:ext>
            </p:extLst>
          </p:nvPr>
        </p:nvGraphicFramePr>
        <p:xfrm>
          <a:off x="1783080" y="2286000"/>
          <a:ext cx="30175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/>
          <p:nvPr/>
        </p:nvSpPr>
        <p:spPr>
          <a:xfrm>
            <a:off x="7406640" y="1920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2400" dirty="0"/>
          </a:p>
        </p:txBody>
      </p:sp>
      <p:graphicFrame>
        <p:nvGraphicFramePr>
          <p:cNvPr id="12" name="Chart 1"/>
          <p:cNvGraphicFramePr/>
          <p:nvPr>
            <p:extLst>
              <p:ext uri="{D42A27DB-BD31-4B8C-83A1-F6EECF244321}">
                <p14:modId xmlns:p14="http://schemas.microsoft.com/office/powerpoint/2010/main" val="4289235009"/>
              </p:ext>
            </p:extLst>
          </p:nvPr>
        </p:nvGraphicFramePr>
        <p:xfrm>
          <a:off x="7406640" y="2286000"/>
          <a:ext cx="30175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Shape 9"/>
          <p:cNvSpPr/>
          <p:nvPr/>
        </p:nvSpPr>
        <p:spPr>
          <a:xfrm>
            <a:off x="777240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BCC3CB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4" name="Text 10"/>
          <p:cNvSpPr/>
          <p:nvPr/>
        </p:nvSpPr>
        <p:spPr>
          <a:xfrm>
            <a:off x="1069848" y="57353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2624328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CBE7D2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2"/>
          <p:cNvSpPr/>
          <p:nvPr/>
        </p:nvSpPr>
        <p:spPr>
          <a:xfrm>
            <a:off x="2916936" y="5774436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Nascent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4471416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8FCBA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8" name="Text 14"/>
          <p:cNvSpPr/>
          <p:nvPr/>
        </p:nvSpPr>
        <p:spPr>
          <a:xfrm>
            <a:off x="4837176" y="5769864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</a:t>
            </a:r>
            <a:endParaRPr lang="en-US" sz="2000" dirty="0"/>
          </a:p>
        </p:txBody>
      </p:sp>
      <p:sp>
        <p:nvSpPr>
          <p:cNvPr id="19" name="Shape 15"/>
          <p:cNvSpPr/>
          <p:nvPr/>
        </p:nvSpPr>
        <p:spPr>
          <a:xfrm>
            <a:off x="6318504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56AB7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0" name="Text 16"/>
          <p:cNvSpPr/>
          <p:nvPr/>
        </p:nvSpPr>
        <p:spPr>
          <a:xfrm>
            <a:off x="6611112" y="576072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2000" dirty="0"/>
          </a:p>
        </p:txBody>
      </p:sp>
      <p:sp>
        <p:nvSpPr>
          <p:cNvPr id="21" name="Shape 17"/>
          <p:cNvSpPr/>
          <p:nvPr/>
        </p:nvSpPr>
        <p:spPr>
          <a:xfrm>
            <a:off x="8165592" y="5806440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2E8B54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2" name="Text 18"/>
          <p:cNvSpPr/>
          <p:nvPr/>
        </p:nvSpPr>
        <p:spPr>
          <a:xfrm>
            <a:off x="8458200" y="5716016"/>
            <a:ext cx="173736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Well-developed</a:t>
            </a:r>
            <a:endParaRPr lang="en-US" sz="2000" dirty="0"/>
          </a:p>
        </p:txBody>
      </p:sp>
      <p:sp>
        <p:nvSpPr>
          <p:cNvPr id="23" name="Shape 19"/>
          <p:cNvSpPr/>
          <p:nvPr/>
        </p:nvSpPr>
        <p:spPr>
          <a:xfrm>
            <a:off x="10195560" y="5804408"/>
            <a:ext cx="219456" cy="219456"/>
          </a:xfrm>
          <a:prstGeom prst="roundRect">
            <a:avLst>
              <a:gd name="adj" fmla="val 12500"/>
            </a:avLst>
          </a:prstGeom>
          <a:solidFill>
            <a:srgbClr val="18693C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4" name="Text 20"/>
          <p:cNvSpPr/>
          <p:nvPr/>
        </p:nvSpPr>
        <p:spPr>
          <a:xfrm>
            <a:off x="10518648" y="5740400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</a:t>
            </a:r>
            <a:endParaRPr lang="en-US" sz="2000" dirty="0"/>
          </a:p>
        </p:txBody>
      </p:sp>
      <p:sp>
        <p:nvSpPr>
          <p:cNvPr id="25" name="Text 21"/>
          <p:cNvSpPr/>
          <p:nvPr/>
        </p:nvSpPr>
        <p:spPr>
          <a:xfrm>
            <a:off x="548640" y="630936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WHO SCORE surveys</a:t>
            </a: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— ENABLING INFRASTRUCTURE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5379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for certification &amp; reporting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30352" y="1632204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713232" y="170992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713232" y="17099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34440" y="16002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Legislation for MCCD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224028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1" name="Shape 9"/>
          <p:cNvSpPr/>
          <p:nvPr/>
        </p:nvSpPr>
        <p:spPr>
          <a:xfrm>
            <a:off x="713232" y="235000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2" name="Text 10"/>
          <p:cNvSpPr/>
          <p:nvPr/>
        </p:nvSpPr>
        <p:spPr>
          <a:xfrm>
            <a:off x="713232" y="23500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34440" y="22402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ICD-compliant MCCD forms are used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288036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5" name="Shape 13"/>
          <p:cNvSpPr/>
          <p:nvPr/>
        </p:nvSpPr>
        <p:spPr>
          <a:xfrm>
            <a:off x="713232" y="299008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6" name="Text 14"/>
          <p:cNvSpPr/>
          <p:nvPr/>
        </p:nvSpPr>
        <p:spPr>
          <a:xfrm>
            <a:off x="713232" y="29900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34440" y="288036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students trained in correct death certification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548640" y="352044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9" name="Shape 17"/>
          <p:cNvSpPr/>
          <p:nvPr/>
        </p:nvSpPr>
        <p:spPr>
          <a:xfrm>
            <a:off x="713232" y="363016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0" name="Text 18"/>
          <p:cNvSpPr/>
          <p:nvPr/>
        </p:nvSpPr>
        <p:spPr>
          <a:xfrm>
            <a:off x="713232" y="36301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34440" y="352044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clerks trained in mortality coding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48640" y="416052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3" name="Shape 21"/>
          <p:cNvSpPr/>
          <p:nvPr/>
        </p:nvSpPr>
        <p:spPr>
          <a:xfrm>
            <a:off x="713232" y="427024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4" name="Text 22"/>
          <p:cNvSpPr/>
          <p:nvPr/>
        </p:nvSpPr>
        <p:spPr>
          <a:xfrm>
            <a:off x="713232" y="42702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234440" y="416052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 autopsy applied (where applicable)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548640" y="4800600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F3F6F9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7" name="Shape 25"/>
          <p:cNvSpPr/>
          <p:nvPr/>
        </p:nvSpPr>
        <p:spPr>
          <a:xfrm>
            <a:off x="713232" y="491032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8" name="Text 26"/>
          <p:cNvSpPr/>
          <p:nvPr/>
        </p:nvSpPr>
        <p:spPr>
          <a:xfrm>
            <a:off x="713232" y="4910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234440" y="48006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assurance &amp; dissemination of CoD data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558800" y="5458968"/>
            <a:ext cx="11091672" cy="548640"/>
          </a:xfrm>
          <a:prstGeom prst="roundRect">
            <a:avLst>
              <a:gd name="adj" fmla="val 15000"/>
            </a:avLst>
          </a:prstGeom>
          <a:solidFill>
            <a:srgbClr val="EAF3FA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1" name="Shape 29"/>
          <p:cNvSpPr/>
          <p:nvPr/>
        </p:nvSpPr>
        <p:spPr>
          <a:xfrm>
            <a:off x="713232" y="5550408"/>
            <a:ext cx="329184" cy="32918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32" name="Text 30"/>
          <p:cNvSpPr/>
          <p:nvPr/>
        </p:nvSpPr>
        <p:spPr>
          <a:xfrm>
            <a:off x="713232" y="55504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1234440" y="54406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Cause-of-death statistics available and published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13232" y="630478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WHO SCORE survey</a:t>
            </a: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REFLECTIONS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30352" y="6400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the region stand?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486400" cy="4206240"/>
          </a:xfrm>
          <a:prstGeom prst="roundRect">
            <a:avLst>
              <a:gd name="adj" fmla="val 1957"/>
            </a:avLst>
          </a:prstGeom>
          <a:solidFill>
            <a:srgbClr val="EAF3FA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Text 5"/>
          <p:cNvSpPr/>
          <p:nvPr/>
        </p:nvSpPr>
        <p:spPr>
          <a:xfrm>
            <a:off x="868680" y="19202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C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68680" y="2377440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growing number of countries</a:t>
            </a:r>
            <a:r>
              <a:rPr lang="en-US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region now have nascent systems for cause-of-death data.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68680" y="402336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E7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countries</a:t>
            </a:r>
            <a:r>
              <a:rPr lang="en-US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started submitting data to WHO — up from a much smaller base.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309360" y="1645920"/>
            <a:ext cx="5330952" cy="4206240"/>
          </a:xfrm>
          <a:prstGeom prst="roundRect">
            <a:avLst>
              <a:gd name="adj" fmla="val 1957"/>
            </a:avLst>
          </a:prstGeom>
          <a:solidFill>
            <a:srgbClr val="F3F6F9"/>
          </a:solidFill>
          <a:ln/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1" name="Text 9"/>
          <p:cNvSpPr/>
          <p:nvPr/>
        </p:nvSpPr>
        <p:spPr>
          <a:xfrm>
            <a:off x="6629400" y="1920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8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of data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629400" y="237744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</a:t>
            </a:r>
            <a:r>
              <a:rPr lang="en-US" sz="24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enormous scope to improve</a:t>
            </a:r>
            <a:r>
              <a:rPr lang="en-US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quality of the data.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629400" y="3840480"/>
            <a:ext cx="4663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same time, we need to consider how the </a:t>
            </a:r>
            <a:r>
              <a:rPr lang="en-US" sz="24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data can be used</a:t>
            </a:r>
            <a:r>
              <a:rPr lang="en-US" sz="240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it starts to become available.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 FORWARD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3880" y="68110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systems – and use data as we go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Shape 3"/>
          <p:cNvSpPr/>
          <p:nvPr/>
        </p:nvSpPr>
        <p:spPr>
          <a:xfrm>
            <a:off x="11475720" y="4572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6" name="Shape 4"/>
          <p:cNvSpPr/>
          <p:nvPr/>
        </p:nvSpPr>
        <p:spPr>
          <a:xfrm>
            <a:off x="498348" y="1524936"/>
            <a:ext cx="3881628" cy="2335276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" name="Shape 5"/>
          <p:cNvSpPr/>
          <p:nvPr/>
        </p:nvSpPr>
        <p:spPr>
          <a:xfrm>
            <a:off x="822960" y="1847088"/>
            <a:ext cx="548640" cy="548640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6"/>
          <p:cNvSpPr/>
          <p:nvPr/>
        </p:nvSpPr>
        <p:spPr>
          <a:xfrm>
            <a:off x="822960" y="18470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499616" y="1945747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Continental framework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2542085"/>
            <a:ext cx="3342345" cy="1095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regional approach to CRVS and mortality surveillance that provides a 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roadmap </a:t>
            </a:r>
            <a:r>
              <a: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countries to develop and strengthen systems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553712" y="1561302"/>
            <a:ext cx="7495032" cy="2290572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12" name="Shape 10"/>
          <p:cNvSpPr/>
          <p:nvPr/>
        </p:nvSpPr>
        <p:spPr>
          <a:xfrm>
            <a:off x="4741164" y="1865376"/>
            <a:ext cx="548640" cy="548640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3" name="Text 11"/>
          <p:cNvSpPr/>
          <p:nvPr/>
        </p:nvSpPr>
        <p:spPr>
          <a:xfrm>
            <a:off x="4741164" y="1865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504688" y="194818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where you are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857750" y="2557272"/>
            <a:ext cx="2243154" cy="115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use of 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Verbal Autopsy </a:t>
            </a:r>
            <a:r>
              <a: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capture community and out-of-facility deaths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4538558" y="4205224"/>
            <a:ext cx="3383280" cy="210312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22" name="Shape 20"/>
          <p:cNvSpPr/>
          <p:nvPr/>
        </p:nvSpPr>
        <p:spPr>
          <a:xfrm>
            <a:off x="4753102" y="4355386"/>
            <a:ext cx="548640" cy="548640"/>
          </a:xfrm>
          <a:prstGeom prst="ellipse">
            <a:avLst/>
          </a:prstGeom>
          <a:solidFill>
            <a:srgbClr val="148F8F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23" name="Text 21"/>
          <p:cNvSpPr/>
          <p:nvPr/>
        </p:nvSpPr>
        <p:spPr>
          <a:xfrm>
            <a:off x="4747855" y="431770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5401586" y="4412542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3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M&amp;E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827269" y="4978834"/>
            <a:ext cx="30998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progress against clear, staged improvement milestones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BCFEEE-0217-0BA7-D5FF-9DED0502849E}"/>
              </a:ext>
            </a:extLst>
          </p:cNvPr>
          <p:cNvGrpSpPr/>
          <p:nvPr/>
        </p:nvGrpSpPr>
        <p:grpSpPr>
          <a:xfrm>
            <a:off x="498348" y="4182364"/>
            <a:ext cx="4163769" cy="2103120"/>
            <a:chOff x="577833" y="4370832"/>
            <a:chExt cx="4163769" cy="2103120"/>
          </a:xfrm>
        </p:grpSpPr>
        <p:sp>
          <p:nvSpPr>
            <p:cNvPr id="26" name="Shape 24"/>
            <p:cNvSpPr/>
            <p:nvPr/>
          </p:nvSpPr>
          <p:spPr>
            <a:xfrm>
              <a:off x="577833" y="4370832"/>
              <a:ext cx="3881628" cy="2103120"/>
            </a:xfrm>
            <a:prstGeom prst="roundRect">
              <a:avLst>
                <a:gd name="adj" fmla="val 3947"/>
              </a:avLst>
            </a:prstGeom>
            <a:solidFill>
              <a:srgbClr val="FFFFFF"/>
            </a:solidFill>
            <a:ln w="12700">
              <a:solidFill>
                <a:srgbClr val="DCE4EC"/>
              </a:solidFill>
              <a:prstDash val="solid"/>
            </a:ln>
            <a:effectLst>
              <a:outerShdw blurRad="101600" dist="38100" dir="5400000" algn="bl" rotWithShape="0">
                <a:srgbClr val="0B2239">
                  <a:alpha val="16000"/>
                </a:srgbClr>
              </a:outerShdw>
            </a:effectLst>
          </p:spPr>
          <p:txBody>
            <a:bodyPr/>
            <a:lstStyle/>
            <a:p>
              <a:endParaRPr lang="en-KE"/>
            </a:p>
          </p:txBody>
        </p:sp>
        <p:sp>
          <p:nvSpPr>
            <p:cNvPr id="27" name="Shape 25"/>
            <p:cNvSpPr/>
            <p:nvPr/>
          </p:nvSpPr>
          <p:spPr>
            <a:xfrm>
              <a:off x="780489" y="4461256"/>
              <a:ext cx="548640" cy="548640"/>
            </a:xfrm>
            <a:prstGeom prst="ellipse">
              <a:avLst/>
            </a:prstGeom>
            <a:solidFill>
              <a:srgbClr val="148F8F"/>
            </a:solidFill>
            <a:ln/>
          </p:spPr>
          <p:txBody>
            <a:bodyPr/>
            <a:lstStyle/>
            <a:p>
              <a:endParaRPr lang="en-KE"/>
            </a:p>
          </p:txBody>
        </p:sp>
        <p:sp>
          <p:nvSpPr>
            <p:cNvPr id="28" name="Text 26"/>
            <p:cNvSpPr/>
            <p:nvPr/>
          </p:nvSpPr>
          <p:spPr>
            <a:xfrm>
              <a:off x="769934" y="4461256"/>
              <a:ext cx="591111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22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1451085" y="4608629"/>
              <a:ext cx="3290517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WHO standard and tools </a:t>
              </a:r>
              <a:endParaRPr lang="en-US" sz="20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848758" y="5133472"/>
              <a:ext cx="3531217" cy="1285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8000"/>
                </a:lnSpc>
                <a:buNone/>
              </a:pPr>
              <a:r>
                <a:rPr lang="en-US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Implement WHO standards and digital tools to support implementation, data management, and reporting</a:t>
              </a:r>
              <a:endParaRPr lang="en-US" dirty="0"/>
            </a:p>
          </p:txBody>
        </p:sp>
      </p:grpSp>
      <p:sp>
        <p:nvSpPr>
          <p:cNvPr id="31" name="Shape 29"/>
          <p:cNvSpPr/>
          <p:nvPr/>
        </p:nvSpPr>
        <p:spPr>
          <a:xfrm>
            <a:off x="8099637" y="4233486"/>
            <a:ext cx="3931920" cy="210312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CE4EC"/>
            </a:solidFill>
            <a:prstDash val="solid"/>
          </a:ln>
          <a:effectLst>
            <a:outerShdw blurRad="101600" dist="38100" dir="5400000" algn="bl" rotWithShape="0">
              <a:srgbClr val="0B2239">
                <a:alpha val="16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32" name="Shape 30"/>
          <p:cNvSpPr/>
          <p:nvPr/>
        </p:nvSpPr>
        <p:spPr>
          <a:xfrm>
            <a:off x="8275826" y="4355198"/>
            <a:ext cx="548640" cy="548640"/>
          </a:xfrm>
          <a:prstGeom prst="ellipse">
            <a:avLst/>
          </a:prstGeom>
          <a:solidFill>
            <a:srgbClr val="148F8F"/>
          </a:solidFill>
          <a:ln/>
        </p:spPr>
        <p:txBody>
          <a:bodyPr/>
          <a:lstStyle/>
          <a:p>
            <a:endParaRPr lang="en-KE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C221DC-D65D-9E73-2E40-DC164C17B661}"/>
              </a:ext>
            </a:extLst>
          </p:cNvPr>
          <p:cNvGrpSpPr/>
          <p:nvPr/>
        </p:nvGrpSpPr>
        <p:grpSpPr>
          <a:xfrm>
            <a:off x="8293496" y="4355198"/>
            <a:ext cx="3773401" cy="1814068"/>
            <a:chOff x="8126110" y="4477004"/>
            <a:chExt cx="3773401" cy="1814068"/>
          </a:xfrm>
        </p:grpSpPr>
        <p:sp>
          <p:nvSpPr>
            <p:cNvPr id="33" name="Text 31"/>
            <p:cNvSpPr/>
            <p:nvPr/>
          </p:nvSpPr>
          <p:spPr>
            <a:xfrm>
              <a:off x="8126110" y="4477004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34" name="Text 32"/>
            <p:cNvSpPr/>
            <p:nvPr/>
          </p:nvSpPr>
          <p:spPr>
            <a:xfrm>
              <a:off x="8845415" y="4586940"/>
              <a:ext cx="30540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2335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Use data as we go</a:t>
              </a:r>
              <a:endParaRPr lang="en-US" sz="200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8156447" y="5193792"/>
              <a:ext cx="3679189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ct val="108000"/>
                </a:lnSpc>
              </a:pPr>
              <a:r>
                <a:rPr lang="en-US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</a:t>
              </a:r>
              <a:r>
                <a:rPr lang="en-ZA" b="1" dirty="0" err="1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ontinuous</a:t>
              </a:r>
              <a:r>
                <a:rPr lang="en-ZA" b="1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data use and quality improvement - </a:t>
              </a:r>
              <a:r>
                <a:rPr lang="en-US" dirty="0">
                  <a:solidFill>
                    <a:srgbClr val="5C6B7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put available data to work now, rather than waiting for perfection </a:t>
              </a:r>
              <a:endParaRPr lang="en-US" dirty="0"/>
            </a:p>
          </p:txBody>
        </p:sp>
      </p:grpSp>
      <p:sp>
        <p:nvSpPr>
          <p:cNvPr id="36" name="Text 34"/>
          <p:cNvSpPr/>
          <p:nvPr/>
        </p:nvSpPr>
        <p:spPr>
          <a:xfrm>
            <a:off x="10881360" y="641908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r>
              <a:rPr lang="en-US" sz="10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20</a:t>
            </a:r>
            <a:endParaRPr lang="en-US" sz="1000" dirty="0"/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1F1E9834-FAFB-5C65-ADB4-0182540CE63B}"/>
              </a:ext>
            </a:extLst>
          </p:cNvPr>
          <p:cNvSpPr/>
          <p:nvPr/>
        </p:nvSpPr>
        <p:spPr>
          <a:xfrm>
            <a:off x="7445767" y="2542085"/>
            <a:ext cx="2374794" cy="1029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8000"/>
              </a:lnSpc>
            </a:pPr>
            <a:r>
              <a: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</a:t>
            </a: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medical certification and reporting</a:t>
            </a:r>
            <a:r>
              <a:rPr lang="en-US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deaths in health facilities</a:t>
            </a:r>
            <a:endParaRPr lang="en-US" dirty="0"/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CBC4F249-2A27-50B2-98F7-7D422A89D601}"/>
              </a:ext>
            </a:extLst>
          </p:cNvPr>
          <p:cNvSpPr/>
          <p:nvPr/>
        </p:nvSpPr>
        <p:spPr>
          <a:xfrm>
            <a:off x="9884569" y="2507033"/>
            <a:ext cx="1956911" cy="1029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ZA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to a fully </a:t>
            </a:r>
            <a:r>
              <a:rPr lang="en-ZA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mortality surveillance within the CRVS system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E28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youthful-peaceful-gates/mnt/outputs/assets/hero_afric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26480" y="0"/>
            <a:ext cx="60624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26480" y="0"/>
            <a:ext cx="6062472" cy="6858000"/>
          </a:xfrm>
          <a:prstGeom prst="rect">
            <a:avLst/>
          </a:prstGeom>
          <a:solidFill>
            <a:srgbClr val="0E2846">
              <a:alpha val="65000"/>
            </a:srgbClr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0E2846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5" name="Text 2"/>
          <p:cNvSpPr/>
          <p:nvPr/>
        </p:nvSpPr>
        <p:spPr>
          <a:xfrm>
            <a:off x="777240" y="9144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009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49808" y="12801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777240" y="251460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8" name="Text 5"/>
          <p:cNvSpPr/>
          <p:nvPr/>
        </p:nvSpPr>
        <p:spPr>
          <a:xfrm>
            <a:off x="1051560" y="239572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Headquarters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51560" y="276148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Doris Ma Fat · Anh Hong Chu · Hussein Hassani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77240" y="356616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1" name="Text 8"/>
          <p:cNvSpPr/>
          <p:nvPr/>
        </p:nvSpPr>
        <p:spPr>
          <a:xfrm>
            <a:off x="1051560" y="344728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AFRO Office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051560" y="381304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 team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77240" y="4617720"/>
            <a:ext cx="146304" cy="146304"/>
          </a:xfrm>
          <a:prstGeom prst="ellipse">
            <a:avLst/>
          </a:prstGeom>
          <a:solidFill>
            <a:srgbClr val="0093D0"/>
          </a:solidFill>
          <a:ln/>
        </p:spPr>
        <p:txBody>
          <a:bodyPr/>
          <a:lstStyle/>
          <a:p>
            <a:endParaRPr lang="en-KE"/>
          </a:p>
        </p:txBody>
      </p:sp>
      <p:sp>
        <p:nvSpPr>
          <p:cNvPr id="14" name="Text 11"/>
          <p:cNvSpPr/>
          <p:nvPr/>
        </p:nvSpPr>
        <p:spPr>
          <a:xfrm>
            <a:off x="1051560" y="449884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WHO-FIC Collaborating Centre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05840" y="486460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Lyn Hanmer · Megan Prinsloo · Natasha Kallis · Eunice Turawa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77240" y="5806440"/>
            <a:ext cx="192024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17" name="Image 1" descr="/sessions/youthful-peaceful-gates/mnt/outputs/assets/logo_whofic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96112" y="5961888"/>
            <a:ext cx="1691640" cy="45720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2880360" y="5806440"/>
            <a:ext cx="178308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KE"/>
          </a:p>
        </p:txBody>
      </p:sp>
      <p:pic>
        <p:nvPicPr>
          <p:cNvPr id="19" name="Image 2" descr="/sessions/youthful-peaceful-gates/mnt/outputs/assets/logo_samrc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017520" y="5943600"/>
            <a:ext cx="1508760" cy="50292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335F7C7-FEAA-92BD-E861-A301FF3032BD}"/>
              </a:ext>
            </a:extLst>
          </p:cNvPr>
          <p:cNvGrpSpPr/>
          <p:nvPr/>
        </p:nvGrpSpPr>
        <p:grpSpPr>
          <a:xfrm>
            <a:off x="4846320" y="5833618"/>
            <a:ext cx="1783080" cy="777240"/>
            <a:chOff x="777240" y="5257800"/>
            <a:chExt cx="1965960" cy="868680"/>
          </a:xfrm>
        </p:grpSpPr>
        <p:sp>
          <p:nvSpPr>
            <p:cNvPr id="21" name="Shape 4">
              <a:extLst>
                <a:ext uri="{FF2B5EF4-FFF2-40B4-BE49-F238E27FC236}">
                  <a16:creationId xmlns:a16="http://schemas.microsoft.com/office/drawing/2014/main" id="{7DAEBBDC-D96F-2C08-4063-1A62683EFEF5}"/>
                </a:ext>
              </a:extLst>
            </p:cNvPr>
            <p:cNvSpPr/>
            <p:nvPr/>
          </p:nvSpPr>
          <p:spPr>
            <a:xfrm>
              <a:off x="777240" y="5257800"/>
              <a:ext cx="1965960" cy="868680"/>
            </a:xfrm>
            <a:prstGeom prst="roundRect">
              <a:avLst>
                <a:gd name="adj" fmla="val 947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KE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8B5E836-D596-2DE8-D6AA-E9E638B16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7629" y="5373246"/>
              <a:ext cx="1585181" cy="6377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1549</Words>
  <Application>Microsoft Office PowerPoint</Application>
  <PresentationFormat>Widescreen</PresentationFormat>
  <Paragraphs>480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 of Death Statistics in Africa</dc:title>
  <dc:subject/>
  <dc:creator>SAMRC</dc:creator>
  <cp:keywords/>
  <dc:description/>
  <cp:lastModifiedBy>Debbie Bradshaw | SAMRC</cp:lastModifiedBy>
  <cp:revision>4</cp:revision>
  <dcterms:created xsi:type="dcterms:W3CDTF">2026-07-31T17:12:50Z</dcterms:created>
  <dcterms:modified xsi:type="dcterms:W3CDTF">2026-08-13T20:19:23Z</dcterms:modified>
  <cp:category/>
</cp:coreProperties>
</file>