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75" r:id="rId4"/>
    <p:sldId id="259" r:id="rId5"/>
    <p:sldId id="261" r:id="rId6"/>
    <p:sldId id="262" r:id="rId7"/>
    <p:sldId id="276" r:id="rId8"/>
    <p:sldId id="264" r:id="rId9"/>
    <p:sldId id="277" r:id="rId10"/>
    <p:sldId id="278" r:id="rId11"/>
    <p:sldId id="267" r:id="rId12"/>
    <p:sldId id="268" r:id="rId13"/>
    <p:sldId id="269" r:id="rId14"/>
    <p:sldId id="270" r:id="rId15"/>
    <p:sldId id="271" r:id="rId16"/>
    <p:sldId id="272" r:id="rId17"/>
    <p:sldId id="273"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900AD0-4AB0-4129-90DF-0578EA1E30DE}" v="65" dt="2026-07-20T20:05:57.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48" d="100"/>
          <a:sy n="48" d="100"/>
        </p:scale>
        <p:origin x="12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Hommes</c:v>
                </c:pt>
              </c:strCache>
            </c:strRef>
          </c:tx>
          <c:spPr>
            <a:solidFill>
              <a:srgbClr val="009ADE"/>
            </a:solidFill>
            <a:effectLst/>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Sheet1!$B$2:$B$18</c:f>
              <c:numCache>
                <c:formatCode>General</c:formatCode>
                <c:ptCount val="17"/>
                <c:pt idx="0">
                  <c:v>-113.08499999999999</c:v>
                </c:pt>
                <c:pt idx="1">
                  <c:v>-104.246</c:v>
                </c:pt>
                <c:pt idx="2">
                  <c:v>-96.52</c:v>
                </c:pt>
                <c:pt idx="3">
                  <c:v>-87.849000000000004</c:v>
                </c:pt>
                <c:pt idx="4">
                  <c:v>-77.754999999999995</c:v>
                </c:pt>
                <c:pt idx="5">
                  <c:v>-67.278999999999996</c:v>
                </c:pt>
                <c:pt idx="6">
                  <c:v>-56.917000000000002</c:v>
                </c:pt>
                <c:pt idx="7">
                  <c:v>-47.212000000000003</c:v>
                </c:pt>
                <c:pt idx="8">
                  <c:v>-38.533999999999999</c:v>
                </c:pt>
                <c:pt idx="9">
                  <c:v>-31.027999999999999</c:v>
                </c:pt>
                <c:pt idx="10">
                  <c:v>-24.393999999999998</c:v>
                </c:pt>
                <c:pt idx="11">
                  <c:v>-18.753</c:v>
                </c:pt>
                <c:pt idx="12">
                  <c:v>-13.739000000000001</c:v>
                </c:pt>
                <c:pt idx="13">
                  <c:v>-9.5749999999999993</c:v>
                </c:pt>
                <c:pt idx="14">
                  <c:v>-6.2460000000000004</c:v>
                </c:pt>
                <c:pt idx="15">
                  <c:v>-3.6949999999999998</c:v>
                </c:pt>
                <c:pt idx="16">
                  <c:v>-2.8580000000000001</c:v>
                </c:pt>
              </c:numCache>
            </c:numRef>
          </c:val>
          <c:extLst>
            <c:ext xmlns:c16="http://schemas.microsoft.com/office/drawing/2014/chart" uri="{C3380CC4-5D6E-409C-BE32-E72D297353CC}">
              <c16:uniqueId val="{00000000-C7EA-D747-ADF5-950C209FBD82}"/>
            </c:ext>
          </c:extLst>
        </c:ser>
        <c:ser>
          <c:idx val="1"/>
          <c:order val="1"/>
          <c:tx>
            <c:strRef>
              <c:f>Sheet1!$C$1</c:f>
              <c:strCache>
                <c:ptCount val="1"/>
                <c:pt idx="0">
                  <c:v>Female</c:v>
                </c:pt>
              </c:strCache>
            </c:strRef>
          </c:tx>
          <c:spPr>
            <a:solidFill>
              <a:srgbClr val="F26522"/>
            </a:solidFill>
            <a:effectLst/>
          </c:spPr>
          <c:invertIfNegative val="0"/>
          <c:cat>
            <c:strRef>
              <c:f>Sheet1!$A$2:$A$18</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Sheet1!$C$2:$C$18</c:f>
              <c:numCache>
                <c:formatCode>General</c:formatCode>
                <c:ptCount val="17"/>
                <c:pt idx="0">
                  <c:v>110.74</c:v>
                </c:pt>
                <c:pt idx="1">
                  <c:v>102.212</c:v>
                </c:pt>
                <c:pt idx="2">
                  <c:v>94.879000000000005</c:v>
                </c:pt>
                <c:pt idx="3">
                  <c:v>86.828999999999994</c:v>
                </c:pt>
                <c:pt idx="4">
                  <c:v>77.622</c:v>
                </c:pt>
                <c:pt idx="5">
                  <c:v>67.796999999999997</c:v>
                </c:pt>
                <c:pt idx="6">
                  <c:v>57.841000000000001</c:v>
                </c:pt>
                <c:pt idx="7">
                  <c:v>48.378</c:v>
                </c:pt>
                <c:pt idx="8">
                  <c:v>39.762</c:v>
                </c:pt>
                <c:pt idx="9">
                  <c:v>32.351999999999997</c:v>
                </c:pt>
                <c:pt idx="10">
                  <c:v>25.834</c:v>
                </c:pt>
                <c:pt idx="11">
                  <c:v>20.207999999999998</c:v>
                </c:pt>
                <c:pt idx="12">
                  <c:v>15.153</c:v>
                </c:pt>
                <c:pt idx="13">
                  <c:v>10.922000000000001</c:v>
                </c:pt>
                <c:pt idx="14">
                  <c:v>7.423</c:v>
                </c:pt>
                <c:pt idx="15">
                  <c:v>4.6210000000000004</c:v>
                </c:pt>
                <c:pt idx="16">
                  <c:v>3.976</c:v>
                </c:pt>
              </c:numCache>
            </c:numRef>
          </c:val>
          <c:extLst>
            <c:ext xmlns:c16="http://schemas.microsoft.com/office/drawing/2014/chart" uri="{C3380CC4-5D6E-409C-BE32-E72D297353CC}">
              <c16:uniqueId val="{00000001-C7EA-D747-ADF5-950C209FBD82}"/>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20"/>
          <c:min val="-120"/>
        </c:scaling>
        <c:delete val="0"/>
        <c:axPos val="b"/>
        <c:majorGridlines>
          <c:spPr>
            <a:ln w="12700" cap="flat">
              <a:solidFill>
                <a:srgbClr val="888888"/>
              </a:solidFill>
              <a:prstDash val="solid"/>
              <a:round/>
            </a:ln>
          </c:spPr>
        </c:majorGridlines>
        <c:title>
          <c:tx>
            <c:rich>
              <a:bodyPr/>
              <a:lstStyle/>
              <a:p>
                <a:pPr>
                  <a:defRPr sz="800" b="0" i="0" u="none" strike="noStrike">
                    <a:solidFill>
                      <a:srgbClr val="000000"/>
                    </a:solidFill>
                    <a:latin typeface="Arial"/>
                  </a:defRPr>
                </a:pPr>
                <a:r>
                  <a:rPr lang="en-US" sz="800" b="0" i="0" u="none" strike="noStrike" dirty="0">
                    <a:solidFill>
                      <a:srgbClr val="000000"/>
                    </a:solidFill>
                    <a:latin typeface="Arial"/>
                  </a:rPr>
                  <a:t>Population (</a:t>
                </a:r>
                <a:r>
                  <a:rPr lang="en-US" sz="800" b="0" i="0" u="none" strike="noStrike" dirty="0" err="1">
                    <a:solidFill>
                      <a:srgbClr val="000000"/>
                    </a:solidFill>
                    <a:latin typeface="Arial"/>
                  </a:rPr>
                  <a:t>en</a:t>
                </a:r>
                <a:r>
                  <a:rPr lang="en-US" sz="800" b="0" i="0" u="none" strike="noStrike" dirty="0">
                    <a:solidFill>
                      <a:srgbClr val="000000"/>
                    </a:solidFill>
                    <a:latin typeface="Arial"/>
                  </a:rPr>
                  <a:t> millions)</a:t>
                </a:r>
              </a:p>
            </c:rich>
          </c:tx>
          <c:overlay val="0"/>
        </c:title>
        <c:numFmt formatCode="#,##0;#,##0"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30"/>
      </c:valAx>
      <c:spPr>
        <a:noFill/>
        <a:ln>
          <a:noFill/>
        </a:ln>
        <a:effectLst/>
      </c:spPr>
    </c:plotArea>
    <c:legend>
      <c:legendPos val="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6.7737787157693324E-2"/>
          <c:y val="0.1074925299607446"/>
          <c:w val="0.91331562332787641"/>
          <c:h val="0.73733685933786286"/>
        </c:manualLayout>
      </c:layout>
      <c:lineChart>
        <c:grouping val="standard"/>
        <c:varyColors val="0"/>
        <c:ser>
          <c:idx val="0"/>
          <c:order val="0"/>
          <c:tx>
            <c:strRef>
              <c:f>Sheet1!$B$1</c:f>
              <c:strCache>
                <c:ptCount val="1"/>
                <c:pt idx="0">
                  <c:v>Nombre total de décès (en millions)</c:v>
                </c:pt>
              </c:strCache>
            </c:strRef>
          </c:tx>
          <c:spPr>
            <a:ln w="38100" cap="flat">
              <a:solidFill>
                <a:srgbClr val="00205B"/>
              </a:solidFill>
              <a:prstDash val="solid"/>
              <a:round/>
            </a:ln>
            <a:effectLst/>
          </c:spPr>
          <c:marker>
            <c:symbol val="circle"/>
            <c:size val="8"/>
            <c:spPr>
              <a:solidFill>
                <a:srgbClr val="00205B"/>
              </a:solidFill>
              <a:ln w="9525" cap="flat">
                <a:solidFill>
                  <a:srgbClr val="00205B"/>
                </a:solidFill>
                <a:prstDash val="solid"/>
                <a:round/>
              </a:ln>
              <a:effectLst/>
            </c:spPr>
          </c:marker>
          <c:dLbls>
            <c:dLbl>
              <c:idx val="1"/>
              <c:layout>
                <c:manualLayout>
                  <c:x val="-2.4214835428232707E-2"/>
                  <c:y val="4.78995428284300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59-2A40-AE73-B2A1EEEFFA60}"/>
                </c:ext>
              </c:extLst>
            </c:dLbl>
            <c:dLbl>
              <c:idx val="2"/>
              <c:layout>
                <c:manualLayout>
                  <c:x val="-2.6320012040947176E-2"/>
                  <c:y val="3.852431444565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59-2A40-AE73-B2A1EEEFFA60}"/>
                </c:ext>
              </c:extLst>
            </c:dLbl>
            <c:dLbl>
              <c:idx val="3"/>
              <c:layout>
                <c:manualLayout>
                  <c:x val="-2.2109658815518313E-2"/>
                  <c:y val="3.8524314445652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59-2A40-AE73-B2A1EEEFFA60}"/>
                </c:ext>
              </c:extLst>
            </c:dLbl>
            <c:dLbl>
              <c:idx val="4"/>
              <c:layout>
                <c:manualLayout>
                  <c:x val="-2.0004482202803764E-2"/>
                  <c:y val="4.16493905732447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59-2A40-AE73-B2A1EEEFFA60}"/>
                </c:ext>
              </c:extLst>
            </c:dLbl>
            <c:dLbl>
              <c:idx val="5"/>
              <c:layout>
                <c:manualLayout>
                  <c:x val="-2.6320012040947176E-2"/>
                  <c:y val="3.5399238318059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559-2A40-AE73-B2A1EEEFFA60}"/>
                </c:ext>
              </c:extLst>
            </c:dLbl>
            <c:numFmt formatCode="#,##0.0" sourceLinked="0"/>
            <c:spPr>
              <a:noFill/>
              <a:ln>
                <a:noFill/>
              </a:ln>
              <a:effectLst/>
            </c:spPr>
            <c:txPr>
              <a:bodyPr/>
              <a:lstStyle/>
              <a:p>
                <a:pPr>
                  <a:defRPr sz="1000" b="0" i="0" u="none" strike="noStrike">
                    <a:solidFill>
                      <a:srgbClr val="333333"/>
                    </a:solidFill>
                    <a:latin typeface="Arial"/>
                  </a:defRPr>
                </a:pPr>
                <a:endParaRPr lang="en-001"/>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2000</c:v>
                </c:pt>
                <c:pt idx="1">
                  <c:v>2010</c:v>
                </c:pt>
                <c:pt idx="2">
                  <c:v>2015</c:v>
                </c:pt>
                <c:pt idx="3">
                  <c:v>2019</c:v>
                </c:pt>
                <c:pt idx="4">
                  <c:v>2020</c:v>
                </c:pt>
                <c:pt idx="5">
                  <c:v>2021</c:v>
                </c:pt>
              </c:strCache>
            </c:strRef>
          </c:cat>
          <c:val>
            <c:numRef>
              <c:f>Sheet1!$B$2:$B$7</c:f>
              <c:numCache>
                <c:formatCode>General</c:formatCode>
                <c:ptCount val="6"/>
                <c:pt idx="0">
                  <c:v>8.9</c:v>
                </c:pt>
                <c:pt idx="1">
                  <c:v>8.4</c:v>
                </c:pt>
                <c:pt idx="2">
                  <c:v>8.24</c:v>
                </c:pt>
                <c:pt idx="3">
                  <c:v>8.25</c:v>
                </c:pt>
                <c:pt idx="4">
                  <c:v>8.52</c:v>
                </c:pt>
                <c:pt idx="5">
                  <c:v>8.8800000000000008</c:v>
                </c:pt>
              </c:numCache>
            </c:numRef>
          </c:val>
          <c:smooth val="0"/>
          <c:extLst>
            <c:ext xmlns:c16="http://schemas.microsoft.com/office/drawing/2014/chart" uri="{C3380CC4-5D6E-409C-BE32-E72D297353CC}">
              <c16:uniqueId val="{00000000-C559-2A40-AE73-B2A1EEEFFA60}"/>
            </c:ext>
          </c:extLst>
        </c:ser>
        <c:ser>
          <c:idx val="1"/>
          <c:order val="1"/>
          <c:tx>
            <c:strRef>
              <c:f>Sheet1!$C$1</c:f>
              <c:strCache>
                <c:ptCount val="1"/>
                <c:pt idx="0">
                  <c:v>Population (en centaines de millions)</c:v>
                </c:pt>
              </c:strCache>
            </c:strRef>
          </c:tx>
          <c:spPr>
            <a:ln w="38100" cap="flat">
              <a:solidFill>
                <a:srgbClr val="009ADE"/>
              </a:solidFill>
              <a:prstDash val="solid"/>
              <a:round/>
            </a:ln>
            <a:effectLst/>
          </c:spPr>
          <c:marker>
            <c:symbol val="circle"/>
            <c:size val="8"/>
            <c:spPr>
              <a:solidFill>
                <a:srgbClr val="009ADE"/>
              </a:solidFill>
              <a:ln w="9525" cap="flat">
                <a:solidFill>
                  <a:srgbClr val="009ADE"/>
                </a:solidFill>
                <a:prstDash val="solid"/>
                <a:round/>
              </a:ln>
              <a:effectLst/>
            </c:spPr>
          </c:marker>
          <c:dLbls>
            <c:numFmt formatCode="#,##0.0" sourceLinked="0"/>
            <c:spPr>
              <a:noFill/>
              <a:ln>
                <a:noFill/>
              </a:ln>
              <a:effectLst/>
            </c:spPr>
            <c:txPr>
              <a:bodyPr/>
              <a:lstStyle/>
              <a:p>
                <a:pPr>
                  <a:defRPr sz="1000" b="0" i="0" u="none" strike="noStrike">
                    <a:solidFill>
                      <a:srgbClr val="333333"/>
                    </a:solidFill>
                    <a:latin typeface="Arial"/>
                  </a:defRPr>
                </a:pPr>
                <a:endParaRPr lang="en-001"/>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2000</c:v>
                </c:pt>
                <c:pt idx="1">
                  <c:v>2010</c:v>
                </c:pt>
                <c:pt idx="2">
                  <c:v>2015</c:v>
                </c:pt>
                <c:pt idx="3">
                  <c:v>2019</c:v>
                </c:pt>
                <c:pt idx="4">
                  <c:v>2020</c:v>
                </c:pt>
                <c:pt idx="5">
                  <c:v>2021</c:v>
                </c:pt>
              </c:strCache>
            </c:strRef>
          </c:cat>
          <c:val>
            <c:numRef>
              <c:f>Sheet1!$C$2:$C$7</c:f>
              <c:numCache>
                <c:formatCode>General</c:formatCode>
                <c:ptCount val="6"/>
                <c:pt idx="0">
                  <c:v>6.75</c:v>
                </c:pt>
                <c:pt idx="1">
                  <c:v>8.83</c:v>
                </c:pt>
                <c:pt idx="2">
                  <c:v>10.11</c:v>
                </c:pt>
                <c:pt idx="3">
                  <c:v>11.21</c:v>
                </c:pt>
                <c:pt idx="4">
                  <c:v>11.5</c:v>
                </c:pt>
                <c:pt idx="5">
                  <c:v>11.78</c:v>
                </c:pt>
              </c:numCache>
            </c:numRef>
          </c:val>
          <c:smooth val="0"/>
          <c:extLst>
            <c:ext xmlns:c16="http://schemas.microsoft.com/office/drawing/2014/chart" uri="{C3380CC4-5D6E-409C-BE32-E72D297353CC}">
              <c16:uniqueId val="{00000001-C559-2A40-AE73-B2A1EEEFFA60}"/>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b="0" i="0" u="none" strike="noStrike">
                    <a:solidFill>
                      <a:srgbClr val="000000"/>
                    </a:solidFill>
                    <a:latin typeface="Arial"/>
                  </a:defRPr>
                </a:pPr>
                <a:r>
                  <a:rPr lang="en-ZA" sz="1050" b="0" i="0" dirty="0">
                    <a:effectLst/>
                    <a:latin typeface="Segoe UI" panose="020B0502040204020203" pitchFamily="34" charset="0"/>
                  </a:rPr>
                  <a:t>Année</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4"/>
          <c:min val="0"/>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2"/>
      </c:valAx>
      <c:spPr>
        <a:noFill/>
        <a:ln>
          <a:noFill/>
        </a:ln>
        <a:effectLst/>
      </c:spPr>
    </c:plotArea>
    <c:legend>
      <c:legendPos val="t"/>
      <c:legendEntry>
        <c:idx val="0"/>
        <c:txPr>
          <a:bodyPr/>
          <a:lstStyle/>
          <a:p>
            <a:pPr>
              <a:defRPr sz="1050" b="1"/>
            </a:pPr>
            <a:endParaRPr lang="en-US"/>
          </a:p>
        </c:txPr>
      </c:legendEntry>
      <c:legendEntry>
        <c:idx val="1"/>
        <c:txPr>
          <a:bodyPr/>
          <a:lstStyle/>
          <a:p>
            <a:pPr>
              <a:defRPr sz="1050" b="1"/>
            </a:pPr>
            <a:endParaRPr lang="en-US"/>
          </a:p>
        </c:txPr>
      </c:legendEntry>
      <c:overlay val="0"/>
      <c:txPr>
        <a:bodyPr/>
        <a:lstStyle/>
        <a:p>
          <a:pPr>
            <a:defRPr sz="1050"/>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51984520113257"/>
          <c:y val="4.5180842653059258E-2"/>
          <c:w val="0.84548595259520676"/>
          <c:h val="0.83545300334367534"/>
        </c:manualLayout>
      </c:layout>
      <c:barChart>
        <c:barDir val="bar"/>
        <c:grouping val="clustered"/>
        <c:varyColors val="0"/>
        <c:ser>
          <c:idx val="0"/>
          <c:order val="0"/>
          <c:tx>
            <c:strRef>
              <c:f>Sheet1!$B$1</c:f>
              <c:strCache>
                <c:ptCount val="1"/>
                <c:pt idx="0">
                  <c:v>TFR</c:v>
                </c:pt>
              </c:strCache>
            </c:strRef>
          </c:tx>
          <c:spPr>
            <a:solidFill>
              <a:srgbClr val="C0392B"/>
            </a:solidFill>
            <a:effectLst/>
          </c:spPr>
          <c:invertIfNegative val="0"/>
          <c:dPt>
            <c:idx val="0"/>
            <c:invertIfNegative val="0"/>
            <c:bubble3D val="0"/>
            <c:extLst>
              <c:ext xmlns:c16="http://schemas.microsoft.com/office/drawing/2014/chart" uri="{C3380CC4-5D6E-409C-BE32-E72D297353CC}">
                <c16:uniqueId val="{00000000-2F41-4FDF-83A7-04459B7EF6C3}"/>
              </c:ext>
            </c:extLst>
          </c:dPt>
          <c:dPt>
            <c:idx val="1"/>
            <c:invertIfNegative val="0"/>
            <c:bubble3D val="0"/>
            <c:extLst>
              <c:ext xmlns:c16="http://schemas.microsoft.com/office/drawing/2014/chart" uri="{C3380CC4-5D6E-409C-BE32-E72D297353CC}">
                <c16:uniqueId val="{00000001-2F41-4FDF-83A7-04459B7EF6C3}"/>
              </c:ext>
            </c:extLst>
          </c:dPt>
          <c:dPt>
            <c:idx val="2"/>
            <c:invertIfNegative val="0"/>
            <c:bubble3D val="0"/>
            <c:extLst>
              <c:ext xmlns:c16="http://schemas.microsoft.com/office/drawing/2014/chart" uri="{C3380CC4-5D6E-409C-BE32-E72D297353CC}">
                <c16:uniqueId val="{00000002-2F41-4FDF-83A7-04459B7EF6C3}"/>
              </c:ext>
            </c:extLst>
          </c:dPt>
          <c:dPt>
            <c:idx val="3"/>
            <c:invertIfNegative val="0"/>
            <c:bubble3D val="0"/>
            <c:extLst>
              <c:ext xmlns:c16="http://schemas.microsoft.com/office/drawing/2014/chart" uri="{C3380CC4-5D6E-409C-BE32-E72D297353CC}">
                <c16:uniqueId val="{00000003-2F41-4FDF-83A7-04459B7EF6C3}"/>
              </c:ext>
            </c:extLst>
          </c:dPt>
          <c:dPt>
            <c:idx val="4"/>
            <c:invertIfNegative val="0"/>
            <c:bubble3D val="0"/>
            <c:extLst>
              <c:ext xmlns:c16="http://schemas.microsoft.com/office/drawing/2014/chart" uri="{C3380CC4-5D6E-409C-BE32-E72D297353CC}">
                <c16:uniqueId val="{00000004-2F41-4FDF-83A7-04459B7EF6C3}"/>
              </c:ext>
            </c:extLst>
          </c:dPt>
          <c:dPt>
            <c:idx val="5"/>
            <c:invertIfNegative val="0"/>
            <c:bubble3D val="0"/>
            <c:extLst>
              <c:ext xmlns:c16="http://schemas.microsoft.com/office/drawing/2014/chart" uri="{C3380CC4-5D6E-409C-BE32-E72D297353CC}">
                <c16:uniqueId val="{00000005-2F41-4FDF-83A7-04459B7EF6C3}"/>
              </c:ext>
            </c:extLst>
          </c:dPt>
          <c:dPt>
            <c:idx val="6"/>
            <c:invertIfNegative val="0"/>
            <c:bubble3D val="0"/>
            <c:extLst>
              <c:ext xmlns:c16="http://schemas.microsoft.com/office/drawing/2014/chart" uri="{C3380CC4-5D6E-409C-BE32-E72D297353CC}">
                <c16:uniqueId val="{00000006-2F41-4FDF-83A7-04459B7EF6C3}"/>
              </c:ext>
            </c:extLst>
          </c:dPt>
          <c:dPt>
            <c:idx val="7"/>
            <c:invertIfNegative val="0"/>
            <c:bubble3D val="0"/>
            <c:extLst>
              <c:ext xmlns:c16="http://schemas.microsoft.com/office/drawing/2014/chart" uri="{C3380CC4-5D6E-409C-BE32-E72D297353CC}">
                <c16:uniqueId val="{00000007-2F41-4FDF-83A7-04459B7EF6C3}"/>
              </c:ext>
            </c:extLst>
          </c:dPt>
          <c:dPt>
            <c:idx val="8"/>
            <c:invertIfNegative val="0"/>
            <c:bubble3D val="0"/>
            <c:extLst>
              <c:ext xmlns:c16="http://schemas.microsoft.com/office/drawing/2014/chart" uri="{C3380CC4-5D6E-409C-BE32-E72D297353CC}">
                <c16:uniqueId val="{00000008-2F41-4FDF-83A7-04459B7EF6C3}"/>
              </c:ext>
            </c:extLst>
          </c:dPt>
          <c:dPt>
            <c:idx val="9"/>
            <c:invertIfNegative val="0"/>
            <c:bubble3D val="0"/>
            <c:spPr>
              <a:solidFill>
                <a:srgbClr val="F26522"/>
              </a:solidFill>
              <a:effectLst/>
            </c:spPr>
            <c:extLst>
              <c:ext xmlns:c16="http://schemas.microsoft.com/office/drawing/2014/chart" uri="{C3380CC4-5D6E-409C-BE32-E72D297353CC}">
                <c16:uniqueId val="{0000000A-2F41-4FDF-83A7-04459B7EF6C3}"/>
              </c:ext>
            </c:extLst>
          </c:dPt>
          <c:dPt>
            <c:idx val="10"/>
            <c:invertIfNegative val="0"/>
            <c:bubble3D val="0"/>
            <c:spPr>
              <a:solidFill>
                <a:srgbClr val="F26522"/>
              </a:solidFill>
              <a:effectLst/>
            </c:spPr>
            <c:extLst>
              <c:ext xmlns:c16="http://schemas.microsoft.com/office/drawing/2014/chart" uri="{C3380CC4-5D6E-409C-BE32-E72D297353CC}">
                <c16:uniqueId val="{0000000C-2F41-4FDF-83A7-04459B7EF6C3}"/>
              </c:ext>
            </c:extLst>
          </c:dPt>
          <c:dPt>
            <c:idx val="11"/>
            <c:invertIfNegative val="0"/>
            <c:bubble3D val="0"/>
            <c:spPr>
              <a:solidFill>
                <a:srgbClr val="F26522"/>
              </a:solidFill>
              <a:effectLst/>
            </c:spPr>
            <c:extLst>
              <c:ext xmlns:c16="http://schemas.microsoft.com/office/drawing/2014/chart" uri="{C3380CC4-5D6E-409C-BE32-E72D297353CC}">
                <c16:uniqueId val="{0000000E-2F41-4FDF-83A7-04459B7EF6C3}"/>
              </c:ext>
            </c:extLst>
          </c:dPt>
          <c:dPt>
            <c:idx val="12"/>
            <c:invertIfNegative val="0"/>
            <c:bubble3D val="0"/>
            <c:spPr>
              <a:solidFill>
                <a:srgbClr val="F26522"/>
              </a:solidFill>
              <a:effectLst/>
            </c:spPr>
            <c:extLst>
              <c:ext xmlns:c16="http://schemas.microsoft.com/office/drawing/2014/chart" uri="{C3380CC4-5D6E-409C-BE32-E72D297353CC}">
                <c16:uniqueId val="{00000010-2F41-4FDF-83A7-04459B7EF6C3}"/>
              </c:ext>
            </c:extLst>
          </c:dPt>
          <c:dPt>
            <c:idx val="13"/>
            <c:invertIfNegative val="0"/>
            <c:bubble3D val="0"/>
            <c:spPr>
              <a:solidFill>
                <a:srgbClr val="F26522"/>
              </a:solidFill>
              <a:effectLst/>
            </c:spPr>
            <c:extLst>
              <c:ext xmlns:c16="http://schemas.microsoft.com/office/drawing/2014/chart" uri="{C3380CC4-5D6E-409C-BE32-E72D297353CC}">
                <c16:uniqueId val="{00000012-2F41-4FDF-83A7-04459B7EF6C3}"/>
              </c:ext>
            </c:extLst>
          </c:dPt>
          <c:dPt>
            <c:idx val="14"/>
            <c:invertIfNegative val="0"/>
            <c:bubble3D val="0"/>
            <c:spPr>
              <a:solidFill>
                <a:srgbClr val="F26522"/>
              </a:solidFill>
              <a:effectLst/>
            </c:spPr>
            <c:extLst>
              <c:ext xmlns:c16="http://schemas.microsoft.com/office/drawing/2014/chart" uri="{C3380CC4-5D6E-409C-BE32-E72D297353CC}">
                <c16:uniqueId val="{00000014-2F41-4FDF-83A7-04459B7EF6C3}"/>
              </c:ext>
            </c:extLst>
          </c:dPt>
          <c:dPt>
            <c:idx val="15"/>
            <c:invertIfNegative val="0"/>
            <c:bubble3D val="0"/>
            <c:spPr>
              <a:solidFill>
                <a:srgbClr val="F26522"/>
              </a:solidFill>
              <a:effectLst/>
            </c:spPr>
            <c:extLst>
              <c:ext xmlns:c16="http://schemas.microsoft.com/office/drawing/2014/chart" uri="{C3380CC4-5D6E-409C-BE32-E72D297353CC}">
                <c16:uniqueId val="{00000016-2F41-4FDF-83A7-04459B7EF6C3}"/>
              </c:ext>
            </c:extLst>
          </c:dPt>
          <c:dPt>
            <c:idx val="16"/>
            <c:invertIfNegative val="0"/>
            <c:bubble3D val="0"/>
            <c:spPr>
              <a:solidFill>
                <a:srgbClr val="F26522"/>
              </a:solidFill>
              <a:effectLst/>
            </c:spPr>
            <c:extLst>
              <c:ext xmlns:c16="http://schemas.microsoft.com/office/drawing/2014/chart" uri="{C3380CC4-5D6E-409C-BE32-E72D297353CC}">
                <c16:uniqueId val="{00000018-2F41-4FDF-83A7-04459B7EF6C3}"/>
              </c:ext>
            </c:extLst>
          </c:dPt>
          <c:dPt>
            <c:idx val="17"/>
            <c:invertIfNegative val="0"/>
            <c:bubble3D val="0"/>
            <c:spPr>
              <a:solidFill>
                <a:srgbClr val="F26522"/>
              </a:solidFill>
              <a:effectLst/>
            </c:spPr>
            <c:extLst>
              <c:ext xmlns:c16="http://schemas.microsoft.com/office/drawing/2014/chart" uri="{C3380CC4-5D6E-409C-BE32-E72D297353CC}">
                <c16:uniqueId val="{0000001A-2F41-4FDF-83A7-04459B7EF6C3}"/>
              </c:ext>
            </c:extLst>
          </c:dPt>
          <c:dPt>
            <c:idx val="18"/>
            <c:invertIfNegative val="0"/>
            <c:bubble3D val="0"/>
            <c:spPr>
              <a:solidFill>
                <a:srgbClr val="F26522"/>
              </a:solidFill>
              <a:effectLst/>
            </c:spPr>
            <c:extLst>
              <c:ext xmlns:c16="http://schemas.microsoft.com/office/drawing/2014/chart" uri="{C3380CC4-5D6E-409C-BE32-E72D297353CC}">
                <c16:uniqueId val="{0000001C-2F41-4FDF-83A7-04459B7EF6C3}"/>
              </c:ext>
            </c:extLst>
          </c:dPt>
          <c:dPt>
            <c:idx val="19"/>
            <c:invertIfNegative val="0"/>
            <c:bubble3D val="0"/>
            <c:spPr>
              <a:solidFill>
                <a:srgbClr val="F26522"/>
              </a:solidFill>
              <a:effectLst/>
            </c:spPr>
            <c:extLst>
              <c:ext xmlns:c16="http://schemas.microsoft.com/office/drawing/2014/chart" uri="{C3380CC4-5D6E-409C-BE32-E72D297353CC}">
                <c16:uniqueId val="{0000001E-2F41-4FDF-83A7-04459B7EF6C3}"/>
              </c:ext>
            </c:extLst>
          </c:dPt>
          <c:dPt>
            <c:idx val="20"/>
            <c:invertIfNegative val="0"/>
            <c:bubble3D val="0"/>
            <c:spPr>
              <a:solidFill>
                <a:srgbClr val="F26522"/>
              </a:solidFill>
              <a:effectLst/>
            </c:spPr>
            <c:extLst>
              <c:ext xmlns:c16="http://schemas.microsoft.com/office/drawing/2014/chart" uri="{C3380CC4-5D6E-409C-BE32-E72D297353CC}">
                <c16:uniqueId val="{00000020-2F41-4FDF-83A7-04459B7EF6C3}"/>
              </c:ext>
            </c:extLst>
          </c:dPt>
          <c:dPt>
            <c:idx val="21"/>
            <c:invertIfNegative val="0"/>
            <c:bubble3D val="0"/>
            <c:spPr>
              <a:solidFill>
                <a:srgbClr val="F26522"/>
              </a:solidFill>
              <a:effectLst/>
            </c:spPr>
            <c:extLst>
              <c:ext xmlns:c16="http://schemas.microsoft.com/office/drawing/2014/chart" uri="{C3380CC4-5D6E-409C-BE32-E72D297353CC}">
                <c16:uniqueId val="{00000022-2F41-4FDF-83A7-04459B7EF6C3}"/>
              </c:ext>
            </c:extLst>
          </c:dPt>
          <c:dPt>
            <c:idx val="22"/>
            <c:invertIfNegative val="0"/>
            <c:bubble3D val="0"/>
            <c:spPr>
              <a:solidFill>
                <a:srgbClr val="F26522"/>
              </a:solidFill>
              <a:effectLst/>
            </c:spPr>
            <c:extLst>
              <c:ext xmlns:c16="http://schemas.microsoft.com/office/drawing/2014/chart" uri="{C3380CC4-5D6E-409C-BE32-E72D297353CC}">
                <c16:uniqueId val="{00000024-2F41-4FDF-83A7-04459B7EF6C3}"/>
              </c:ext>
            </c:extLst>
          </c:dPt>
          <c:dPt>
            <c:idx val="23"/>
            <c:invertIfNegative val="0"/>
            <c:bubble3D val="0"/>
            <c:spPr>
              <a:solidFill>
                <a:srgbClr val="4CAF50"/>
              </a:solidFill>
              <a:effectLst/>
            </c:spPr>
            <c:extLst>
              <c:ext xmlns:c16="http://schemas.microsoft.com/office/drawing/2014/chart" uri="{C3380CC4-5D6E-409C-BE32-E72D297353CC}">
                <c16:uniqueId val="{00000026-2F41-4FDF-83A7-04459B7EF6C3}"/>
              </c:ext>
            </c:extLst>
          </c:dPt>
          <c:dPt>
            <c:idx val="24"/>
            <c:invertIfNegative val="0"/>
            <c:bubble3D val="0"/>
            <c:spPr>
              <a:solidFill>
                <a:srgbClr val="4CAF50"/>
              </a:solidFill>
              <a:effectLst/>
            </c:spPr>
            <c:extLst>
              <c:ext xmlns:c16="http://schemas.microsoft.com/office/drawing/2014/chart" uri="{C3380CC4-5D6E-409C-BE32-E72D297353CC}">
                <c16:uniqueId val="{00000028-2F41-4FDF-83A7-04459B7EF6C3}"/>
              </c:ext>
            </c:extLst>
          </c:dPt>
          <c:dPt>
            <c:idx val="25"/>
            <c:invertIfNegative val="0"/>
            <c:bubble3D val="0"/>
            <c:spPr>
              <a:solidFill>
                <a:srgbClr val="4CAF50"/>
              </a:solidFill>
              <a:effectLst/>
            </c:spPr>
            <c:extLst>
              <c:ext xmlns:c16="http://schemas.microsoft.com/office/drawing/2014/chart" uri="{C3380CC4-5D6E-409C-BE32-E72D297353CC}">
                <c16:uniqueId val="{0000002A-2F41-4FDF-83A7-04459B7EF6C3}"/>
              </c:ext>
            </c:extLst>
          </c:dPt>
          <c:dPt>
            <c:idx val="26"/>
            <c:invertIfNegative val="0"/>
            <c:bubble3D val="0"/>
            <c:spPr>
              <a:solidFill>
                <a:srgbClr val="4CAF50"/>
              </a:solidFill>
              <a:effectLst/>
            </c:spPr>
            <c:extLst>
              <c:ext xmlns:c16="http://schemas.microsoft.com/office/drawing/2014/chart" uri="{C3380CC4-5D6E-409C-BE32-E72D297353CC}">
                <c16:uniqueId val="{0000002C-2F41-4FDF-83A7-04459B7EF6C3}"/>
              </c:ext>
            </c:extLst>
          </c:dPt>
          <c:dPt>
            <c:idx val="27"/>
            <c:invertIfNegative val="0"/>
            <c:bubble3D val="0"/>
            <c:spPr>
              <a:solidFill>
                <a:srgbClr val="4CAF50"/>
              </a:solidFill>
              <a:effectLst/>
            </c:spPr>
            <c:extLst>
              <c:ext xmlns:c16="http://schemas.microsoft.com/office/drawing/2014/chart" uri="{C3380CC4-5D6E-409C-BE32-E72D297353CC}">
                <c16:uniqueId val="{0000002E-2F41-4FDF-83A7-04459B7EF6C3}"/>
              </c:ext>
            </c:extLst>
          </c:dPt>
          <c:dPt>
            <c:idx val="28"/>
            <c:invertIfNegative val="0"/>
            <c:bubble3D val="0"/>
            <c:spPr>
              <a:solidFill>
                <a:srgbClr val="4CAF50"/>
              </a:solidFill>
              <a:effectLst/>
            </c:spPr>
            <c:extLst>
              <c:ext xmlns:c16="http://schemas.microsoft.com/office/drawing/2014/chart" uri="{C3380CC4-5D6E-409C-BE32-E72D297353CC}">
                <c16:uniqueId val="{00000030-2F41-4FDF-83A7-04459B7EF6C3}"/>
              </c:ext>
            </c:extLst>
          </c:dPt>
          <c:dPt>
            <c:idx val="29"/>
            <c:invertIfNegative val="0"/>
            <c:bubble3D val="0"/>
            <c:spPr>
              <a:solidFill>
                <a:srgbClr val="4CAF50"/>
              </a:solidFill>
              <a:effectLst/>
            </c:spPr>
            <c:extLst>
              <c:ext xmlns:c16="http://schemas.microsoft.com/office/drawing/2014/chart" uri="{C3380CC4-5D6E-409C-BE32-E72D297353CC}">
                <c16:uniqueId val="{00000032-2F41-4FDF-83A7-04459B7EF6C3}"/>
              </c:ext>
            </c:extLst>
          </c:dPt>
          <c:dPt>
            <c:idx val="30"/>
            <c:invertIfNegative val="0"/>
            <c:bubble3D val="0"/>
            <c:spPr>
              <a:solidFill>
                <a:srgbClr val="4CAF50"/>
              </a:solidFill>
              <a:effectLst/>
            </c:spPr>
            <c:extLst>
              <c:ext xmlns:c16="http://schemas.microsoft.com/office/drawing/2014/chart" uri="{C3380CC4-5D6E-409C-BE32-E72D297353CC}">
                <c16:uniqueId val="{00000034-2F41-4FDF-83A7-04459B7EF6C3}"/>
              </c:ext>
            </c:extLst>
          </c:dPt>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Sheet1!$A$2:$A$32</c:f>
              <c:strCache>
                <c:ptCount val="31"/>
                <c:pt idx="0">
                  <c:v>Niger</c:v>
                </c:pt>
                <c:pt idx="1">
                  <c:v>Chad</c:v>
                </c:pt>
                <c:pt idx="2">
                  <c:v>Somalia</c:v>
                </c:pt>
                <c:pt idx="3">
                  <c:v>DR Congo</c:v>
                </c:pt>
                <c:pt idx="4">
                  <c:v>Mali</c:v>
                </c:pt>
                <c:pt idx="5">
                  <c:v>CAR</c:v>
                </c:pt>
                <c:pt idx="6">
                  <c:v>Angola</c:v>
                </c:pt>
                <c:pt idx="7">
                  <c:v>Burundi</c:v>
                </c:pt>
                <c:pt idx="8">
                  <c:v>Nigeria</c:v>
                </c:pt>
                <c:pt idx="9">
                  <c:v>Mozambique</c:v>
                </c:pt>
                <c:pt idx="10">
                  <c:v>Uganda</c:v>
                </c:pt>
                <c:pt idx="11">
                  <c:v>Tanzania</c:v>
                </c:pt>
                <c:pt idx="12">
                  <c:v>S. Sudan</c:v>
                </c:pt>
                <c:pt idx="13">
                  <c:v>Cameroon</c:v>
                </c:pt>
                <c:pt idx="14">
                  <c:v>Guinea</c:v>
                </c:pt>
                <c:pt idx="15">
                  <c:v>Zambia</c:v>
                </c:pt>
                <c:pt idx="16">
                  <c:v>Benin</c:v>
                </c:pt>
                <c:pt idx="17">
                  <c:v>Ethiopia</c:v>
                </c:pt>
                <c:pt idx="18">
                  <c:v>Ghana</c:v>
                </c:pt>
                <c:pt idx="19">
                  <c:v>Rwanda</c:v>
                </c:pt>
                <c:pt idx="20">
                  <c:v>Zimbabwe</c:v>
                </c:pt>
                <c:pt idx="21">
                  <c:v>Kenya</c:v>
                </c:pt>
                <c:pt idx="22">
                  <c:v>Namibia</c:v>
                </c:pt>
                <c:pt idx="23">
                  <c:v>Lesotho</c:v>
                </c:pt>
                <c:pt idx="24">
                  <c:v>Eswatini</c:v>
                </c:pt>
                <c:pt idx="25">
                  <c:v>Algeria</c:v>
                </c:pt>
                <c:pt idx="26">
                  <c:v>Botswana</c:v>
                </c:pt>
                <c:pt idx="27">
                  <c:v>S. Africa</c:v>
                </c:pt>
                <c:pt idx="28">
                  <c:v>Seychelles</c:v>
                </c:pt>
                <c:pt idx="29">
                  <c:v>Cabo Verde</c:v>
                </c:pt>
                <c:pt idx="30">
                  <c:v>Mauritius</c:v>
                </c:pt>
              </c:strCache>
            </c:strRef>
          </c:cat>
          <c:val>
            <c:numRef>
              <c:f>Sheet1!$B$2:$B$32</c:f>
              <c:numCache>
                <c:formatCode>General</c:formatCode>
                <c:ptCount val="31"/>
                <c:pt idx="0">
                  <c:v>6.73</c:v>
                </c:pt>
                <c:pt idx="1">
                  <c:v>6.21</c:v>
                </c:pt>
                <c:pt idx="2">
                  <c:v>6.12</c:v>
                </c:pt>
                <c:pt idx="3">
                  <c:v>5.98</c:v>
                </c:pt>
                <c:pt idx="4">
                  <c:v>5.73</c:v>
                </c:pt>
                <c:pt idx="5">
                  <c:v>5.63</c:v>
                </c:pt>
                <c:pt idx="6">
                  <c:v>5.32</c:v>
                </c:pt>
                <c:pt idx="7">
                  <c:v>5.22</c:v>
                </c:pt>
                <c:pt idx="8">
                  <c:v>5.14</c:v>
                </c:pt>
                <c:pt idx="9">
                  <c:v>4.67</c:v>
                </c:pt>
                <c:pt idx="10">
                  <c:v>4.6100000000000003</c:v>
                </c:pt>
                <c:pt idx="11">
                  <c:v>4.5999999999999996</c:v>
                </c:pt>
                <c:pt idx="12">
                  <c:v>4.47</c:v>
                </c:pt>
                <c:pt idx="13">
                  <c:v>4.47</c:v>
                </c:pt>
                <c:pt idx="14">
                  <c:v>4.4400000000000004</c:v>
                </c:pt>
                <c:pt idx="15">
                  <c:v>4.29</c:v>
                </c:pt>
                <c:pt idx="16">
                  <c:v>4.26</c:v>
                </c:pt>
                <c:pt idx="17">
                  <c:v>3.96</c:v>
                </c:pt>
                <c:pt idx="18">
                  <c:v>3.51</c:v>
                </c:pt>
                <c:pt idx="19">
                  <c:v>3.48</c:v>
                </c:pt>
                <c:pt idx="20">
                  <c:v>3.38</c:v>
                </c:pt>
                <c:pt idx="21">
                  <c:v>3.3</c:v>
                </c:pt>
                <c:pt idx="22">
                  <c:v>3.22</c:v>
                </c:pt>
                <c:pt idx="23">
                  <c:v>2.96</c:v>
                </c:pt>
                <c:pt idx="24">
                  <c:v>2.79</c:v>
                </c:pt>
                <c:pt idx="25">
                  <c:v>2.68</c:v>
                </c:pt>
                <c:pt idx="26">
                  <c:v>2.42</c:v>
                </c:pt>
                <c:pt idx="27">
                  <c:v>2.27</c:v>
                </c:pt>
                <c:pt idx="28">
                  <c:v>1.99</c:v>
                </c:pt>
                <c:pt idx="29">
                  <c:v>1.87</c:v>
                </c:pt>
                <c:pt idx="30">
                  <c:v>1.32</c:v>
                </c:pt>
              </c:numCache>
            </c:numRef>
          </c:val>
          <c:extLst>
            <c:ext xmlns:c16="http://schemas.microsoft.com/office/drawing/2014/chart" uri="{C3380CC4-5D6E-409C-BE32-E72D297353CC}">
              <c16:uniqueId val="{00000035-2F41-4FDF-83A7-04459B7EF6C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a:pPr>
            <a:endParaRPr lang="en-US"/>
          </a:p>
        </c:txPr>
        <c:crossAx val="2094734552"/>
        <c:crosses val="autoZero"/>
        <c:auto val="1"/>
        <c:lblAlgn val="ctr"/>
        <c:lblOffset val="100"/>
        <c:noMultiLvlLbl val="1"/>
      </c:catAx>
      <c:valAx>
        <c:axId val="2094734552"/>
        <c:scaling>
          <c:orientation val="minMax"/>
          <c:max val="7.5"/>
          <c:min val="0"/>
        </c:scaling>
        <c:delete val="0"/>
        <c:axPos val="b"/>
        <c:title>
          <c:tx>
            <c:rich>
              <a:bodyPr/>
              <a:lstStyle/>
              <a:p>
                <a:pPr>
                  <a:defRPr/>
                </a:pPr>
                <a:r>
                  <a:rPr lang="en-ZA" sz="1050" b="0" i="0" dirty="0">
                    <a:effectLst/>
                    <a:latin typeface="Segoe UI" panose="020B0502040204020203" pitchFamily="34" charset="0"/>
                  </a:rPr>
                  <a:t>Enfants par femme</a:t>
                </a:r>
              </a:p>
            </c:rich>
          </c:tx>
          <c:layout>
            <c:manualLayout>
              <c:xMode val="edge"/>
              <c:yMode val="edge"/>
              <c:x val="0.44184390202777207"/>
              <c:y val="0.91761140457383317"/>
            </c:manualLayout>
          </c:layout>
          <c:overlay val="0"/>
        </c:title>
        <c:numFmt formatCode="General" sourceLinked="0"/>
        <c:majorTickMark val="out"/>
        <c:minorTickMark val="none"/>
        <c:tickLblPos val="low"/>
        <c:spPr>
          <a:ln w="12700" cap="flat">
            <a:solidFill>
              <a:srgbClr val="888888"/>
            </a:solidFill>
            <a:prstDash val="solid"/>
            <a:round/>
          </a:ln>
        </c:spPr>
        <c:crossAx val="2094734554"/>
        <c:crosses val="autoZero"/>
        <c:crossBetween val="between"/>
        <c:majorUnit val="1"/>
      </c:valAx>
      <c:spPr>
        <a:solidFill>
          <a:srgbClr val="FFFFFF"/>
        </a:solidFill>
        <a:ln>
          <a:noFill/>
        </a:ln>
        <a:effectLst/>
      </c:spPr>
    </c:plotArea>
    <c:plotVisOnly val="1"/>
    <c:dispBlanksAs val="span"/>
    <c:showDLblsOverMax val="1"/>
  </c:chart>
  <c:spPr>
    <a:solidFill>
      <a:srgbClr val="FFFFFF"/>
    </a:solidFill>
    <a:ln>
      <a:noFill/>
    </a:ln>
    <a:effectLst/>
  </c:spPr>
  <c:txPr>
    <a:bodyPr/>
    <a:lstStyle/>
    <a:p>
      <a:pPr>
        <a:defRPr sz="1100"/>
      </a:pPr>
      <a:endParaRPr lang="en-001"/>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Observée</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828</c:v>
                </c:pt>
                <c:pt idx="1">
                  <c:v>740</c:v>
                </c:pt>
                <c:pt idx="2">
                  <c:v>665</c:v>
                </c:pt>
                <c:pt idx="3">
                  <c:v>600</c:v>
                </c:pt>
                <c:pt idx="4">
                  <c:v>500</c:v>
                </c:pt>
                <c:pt idx="5">
                  <c:v>442</c:v>
                </c:pt>
              </c:numCache>
            </c:numRef>
          </c:val>
          <c:smooth val="0"/>
          <c:extLst>
            <c:ext xmlns:c16="http://schemas.microsoft.com/office/drawing/2014/chart" uri="{C3380CC4-5D6E-409C-BE32-E72D297353CC}">
              <c16:uniqueId val="{00000000-FB31-A642-ACEB-C976724EC3EE}"/>
            </c:ext>
          </c:extLst>
        </c:ser>
        <c:ser>
          <c:idx val="1"/>
          <c:order val="1"/>
          <c:tx>
            <c:strRef>
              <c:f>Sheet1!$C$1</c:f>
              <c:strCache>
                <c:ptCount val="1"/>
                <c:pt idx="0">
                  <c:v>Projetée (au rythme actuel)</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442</c:v>
                </c:pt>
                <c:pt idx="6">
                  <c:v>432</c:v>
                </c:pt>
                <c:pt idx="7">
                  <c:v>422</c:v>
                </c:pt>
                <c:pt idx="8">
                  <c:v>413</c:v>
                </c:pt>
                <c:pt idx="9">
                  <c:v>403</c:v>
                </c:pt>
                <c:pt idx="10">
                  <c:v>394</c:v>
                </c:pt>
                <c:pt idx="11">
                  <c:v>386</c:v>
                </c:pt>
                <c:pt idx="12">
                  <c:v>379</c:v>
                </c:pt>
              </c:numCache>
            </c:numRef>
          </c:val>
          <c:smooth val="0"/>
          <c:extLst>
            <c:ext xmlns:c16="http://schemas.microsoft.com/office/drawing/2014/chart" uri="{C3380CC4-5D6E-409C-BE32-E72D297353CC}">
              <c16:uniqueId val="{00000001-FB31-A642-ACEB-C976724EC3EE}"/>
            </c:ext>
          </c:extLst>
        </c:ser>
        <c:ser>
          <c:idx val="2"/>
          <c:order val="2"/>
          <c:tx>
            <c:strRef>
              <c:f>Sheet1!$D$1</c:f>
              <c:strCache>
                <c:ptCount val="1"/>
                <c:pt idx="0">
                  <c:v>Trajectoire requise pour atteindre la cible</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442</c:v>
                </c:pt>
                <c:pt idx="6">
                  <c:v>369</c:v>
                </c:pt>
                <c:pt idx="7">
                  <c:v>297</c:v>
                </c:pt>
                <c:pt idx="8">
                  <c:v>226</c:v>
                </c:pt>
                <c:pt idx="9">
                  <c:v>168</c:v>
                </c:pt>
                <c:pt idx="10">
                  <c:v>127</c:v>
                </c:pt>
                <c:pt idx="11">
                  <c:v>94</c:v>
                </c:pt>
                <c:pt idx="12">
                  <c:v>70</c:v>
                </c:pt>
              </c:numCache>
            </c:numRef>
          </c:val>
          <c:smooth val="0"/>
          <c:extLst>
            <c:ext xmlns:c16="http://schemas.microsoft.com/office/drawing/2014/chart" uri="{C3380CC4-5D6E-409C-BE32-E72D297353CC}">
              <c16:uniqueId val="{00000002-FB31-A642-ACEB-C976724EC3EE}"/>
            </c:ext>
          </c:extLst>
        </c:ser>
        <c:ser>
          <c:idx val="3"/>
          <c:order val="3"/>
          <c:tx>
            <c:strRef>
              <c:f>Sheet1!$E$1</c:f>
              <c:strCache>
                <c:ptCount val="1"/>
                <c:pt idx="0">
                  <c:v>Cible des ODD (70)</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70</c:v>
                </c:pt>
                <c:pt idx="1">
                  <c:v>70</c:v>
                </c:pt>
                <c:pt idx="2">
                  <c:v>70</c:v>
                </c:pt>
                <c:pt idx="3">
                  <c:v>70</c:v>
                </c:pt>
                <c:pt idx="4">
                  <c:v>70</c:v>
                </c:pt>
                <c:pt idx="5">
                  <c:v>70</c:v>
                </c:pt>
                <c:pt idx="6">
                  <c:v>70</c:v>
                </c:pt>
                <c:pt idx="7">
                  <c:v>70</c:v>
                </c:pt>
                <c:pt idx="8">
                  <c:v>70</c:v>
                </c:pt>
                <c:pt idx="9">
                  <c:v>70</c:v>
                </c:pt>
                <c:pt idx="10">
                  <c:v>70</c:v>
                </c:pt>
                <c:pt idx="11">
                  <c:v>70</c:v>
                </c:pt>
                <c:pt idx="12">
                  <c:v>70</c:v>
                </c:pt>
              </c:numCache>
            </c:numRef>
          </c:val>
          <c:smooth val="0"/>
          <c:extLst>
            <c:ext xmlns:c16="http://schemas.microsoft.com/office/drawing/2014/chart" uri="{C3380CC4-5D6E-409C-BE32-E72D297353CC}">
              <c16:uniqueId val="{00000003-FB31-A642-ACEB-C976724EC3E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900"/>
          <c:min val="0"/>
        </c:scaling>
        <c:delete val="0"/>
        <c:axPos val="l"/>
        <c:majorGridlines>
          <c:spPr>
            <a:ln w="12700" cap="flat">
              <a:solidFill>
                <a:srgbClr val="888888"/>
              </a:solidFill>
              <a:prstDash val="solid"/>
              <a:round/>
            </a:ln>
          </c:spPr>
        </c:majorGridlines>
        <c:title>
          <c:tx>
            <c:rich>
              <a:bodyPr/>
              <a:lstStyle/>
              <a:p>
                <a:pPr>
                  <a:defRPr sz="900" b="0" i="0" u="none" strike="noStrike">
                    <a:solidFill>
                      <a:srgbClr val="000000"/>
                    </a:solidFill>
                    <a:latin typeface="Arial"/>
                  </a:defRPr>
                </a:pPr>
                <a:r>
                  <a:rPr lang="fr-FR" sz="900" b="0" i="0" u="none" strike="noStrike" dirty="0">
                    <a:solidFill>
                      <a:srgbClr val="000000"/>
                    </a:solidFill>
                    <a:latin typeface="Arial"/>
                  </a:rPr>
                  <a:t>Décès maternels pour 100,000 naissances vivantes</a:t>
                </a:r>
                <a:endParaRPr lang="en-US" sz="900" b="0" i="0" u="none" strike="noStrike" dirty="0">
                  <a:solidFill>
                    <a:srgbClr val="000000"/>
                  </a:solidFill>
                  <a:latin typeface="Arial"/>
                </a:endParaRP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0"/>
      </c:valAx>
      <c:spPr>
        <a:noFill/>
        <a:ln>
          <a:noFill/>
        </a:ln>
        <a:effectLst/>
      </c:spPr>
    </c:plotArea>
    <c:legend>
      <c:legendPos val="t"/>
      <c:layout>
        <c:manualLayout>
          <c:xMode val="edge"/>
          <c:yMode val="edge"/>
          <c:x val="8.608017440808069E-2"/>
          <c:y val="2.1875532893148725E-2"/>
          <c:w val="0.89076288285206007"/>
          <c:h val="0.10456332474634596"/>
        </c:manualLayout>
      </c:layou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12818688370929021"/>
          <c:y val="0.25069114626562017"/>
          <c:w val="0.84263048789008388"/>
          <c:h val="0.61772592393367853"/>
        </c:manualLayout>
      </c:layout>
      <c:lineChart>
        <c:grouping val="standard"/>
        <c:varyColors val="0"/>
        <c:ser>
          <c:idx val="0"/>
          <c:order val="0"/>
          <c:tx>
            <c:strRef>
              <c:f>Sheet1!$B$1</c:f>
              <c:strCache>
                <c:ptCount val="1"/>
                <c:pt idx="0">
                  <c:v>Observée</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149</c:v>
                </c:pt>
                <c:pt idx="1">
                  <c:v>127</c:v>
                </c:pt>
                <c:pt idx="2">
                  <c:v>107</c:v>
                </c:pt>
                <c:pt idx="3">
                  <c:v>89</c:v>
                </c:pt>
                <c:pt idx="4">
                  <c:v>73</c:v>
                </c:pt>
                <c:pt idx="5">
                  <c:v>67</c:v>
                </c:pt>
              </c:numCache>
            </c:numRef>
          </c:val>
          <c:smooth val="0"/>
          <c:extLst>
            <c:ext xmlns:c16="http://schemas.microsoft.com/office/drawing/2014/chart" uri="{C3380CC4-5D6E-409C-BE32-E72D297353CC}">
              <c16:uniqueId val="{00000000-4A72-2E42-B24D-A0C6F4A636C7}"/>
            </c:ext>
          </c:extLst>
        </c:ser>
        <c:ser>
          <c:idx val="1"/>
          <c:order val="1"/>
          <c:tx>
            <c:strRef>
              <c:f>Sheet1!$C$1</c:f>
              <c:strCache>
                <c:ptCount val="1"/>
                <c:pt idx="0">
                  <c:v>Projetée (au rythme actuel)</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67</c:v>
                </c:pt>
                <c:pt idx="6">
                  <c:v>65</c:v>
                </c:pt>
                <c:pt idx="7">
                  <c:v>63</c:v>
                </c:pt>
                <c:pt idx="8">
                  <c:v>61</c:v>
                </c:pt>
                <c:pt idx="9">
                  <c:v>58</c:v>
                </c:pt>
                <c:pt idx="10">
                  <c:v>56</c:v>
                </c:pt>
                <c:pt idx="11">
                  <c:v>54</c:v>
                </c:pt>
                <c:pt idx="12">
                  <c:v>52</c:v>
                </c:pt>
              </c:numCache>
            </c:numRef>
          </c:val>
          <c:smooth val="0"/>
          <c:extLst>
            <c:ext xmlns:c16="http://schemas.microsoft.com/office/drawing/2014/chart" uri="{C3380CC4-5D6E-409C-BE32-E72D297353CC}">
              <c16:uniqueId val="{00000001-4A72-2E42-B24D-A0C6F4A636C7}"/>
            </c:ext>
          </c:extLst>
        </c:ser>
        <c:ser>
          <c:idx val="2"/>
          <c:order val="2"/>
          <c:tx>
            <c:strRef>
              <c:f>Sheet1!$D$1</c:f>
              <c:strCache>
                <c:ptCount val="1"/>
                <c:pt idx="0">
                  <c:v>Trajectoire requise pour atteindre la cible</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67</c:v>
                </c:pt>
                <c:pt idx="6">
                  <c:v>58</c:v>
                </c:pt>
                <c:pt idx="7">
                  <c:v>50</c:v>
                </c:pt>
                <c:pt idx="8">
                  <c:v>43</c:v>
                </c:pt>
                <c:pt idx="9">
                  <c:v>37</c:v>
                </c:pt>
                <c:pt idx="10">
                  <c:v>33</c:v>
                </c:pt>
                <c:pt idx="11">
                  <c:v>29</c:v>
                </c:pt>
                <c:pt idx="12">
                  <c:v>25</c:v>
                </c:pt>
              </c:numCache>
            </c:numRef>
          </c:val>
          <c:smooth val="0"/>
          <c:extLst>
            <c:ext xmlns:c16="http://schemas.microsoft.com/office/drawing/2014/chart" uri="{C3380CC4-5D6E-409C-BE32-E72D297353CC}">
              <c16:uniqueId val="{00000002-4A72-2E42-B24D-A0C6F4A636C7}"/>
            </c:ext>
          </c:extLst>
        </c:ser>
        <c:ser>
          <c:idx val="3"/>
          <c:order val="3"/>
          <c:tx>
            <c:strRef>
              <c:f>Sheet1!$E$1</c:f>
              <c:strCache>
                <c:ptCount val="1"/>
                <c:pt idx="0">
                  <c:v>Cible des ODD (25)</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25</c:v>
                </c:pt>
                <c:pt idx="1">
                  <c:v>25</c:v>
                </c:pt>
                <c:pt idx="2">
                  <c:v>25</c:v>
                </c:pt>
                <c:pt idx="3">
                  <c:v>25</c:v>
                </c:pt>
                <c:pt idx="4">
                  <c:v>25</c:v>
                </c:pt>
                <c:pt idx="5">
                  <c:v>25</c:v>
                </c:pt>
                <c:pt idx="6">
                  <c:v>25</c:v>
                </c:pt>
                <c:pt idx="7">
                  <c:v>25</c:v>
                </c:pt>
                <c:pt idx="8">
                  <c:v>25</c:v>
                </c:pt>
                <c:pt idx="9">
                  <c:v>25</c:v>
                </c:pt>
                <c:pt idx="10">
                  <c:v>25</c:v>
                </c:pt>
                <c:pt idx="11">
                  <c:v>25</c:v>
                </c:pt>
                <c:pt idx="12">
                  <c:v>25</c:v>
                </c:pt>
              </c:numCache>
            </c:numRef>
          </c:val>
          <c:smooth val="0"/>
          <c:extLst>
            <c:ext xmlns:c16="http://schemas.microsoft.com/office/drawing/2014/chart" uri="{C3380CC4-5D6E-409C-BE32-E72D297353CC}">
              <c16:uniqueId val="{00000003-4A72-2E42-B24D-A0C6F4A636C7}"/>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6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fr-FR" sz="1000" b="0" i="0" u="none" strike="noStrike" dirty="0">
                    <a:solidFill>
                      <a:srgbClr val="000000"/>
                    </a:solidFill>
                    <a:latin typeface="Arial"/>
                  </a:rPr>
                  <a:t>Décès pour 1,000 naissances vivantes</a:t>
                </a:r>
                <a:endParaRPr lang="en-US" sz="1000" b="0" i="0" u="none" strike="noStrike" dirty="0">
                  <a:solidFill>
                    <a:srgbClr val="000000"/>
                  </a:solidFill>
                  <a:latin typeface="Arial"/>
                </a:endParaRP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20"/>
      </c:valAx>
      <c:spPr>
        <a:noFill/>
        <a:ln>
          <a:noFill/>
        </a:ln>
        <a:effectLst/>
      </c:spPr>
    </c:plotArea>
    <c:legend>
      <c:legendPos val="t"/>
      <c:layout>
        <c:manualLayout>
          <c:xMode val="edge"/>
          <c:yMode val="edge"/>
          <c:x val="0"/>
          <c:y val="6.2501522551853504E-3"/>
          <c:w val="1"/>
          <c:h val="0.20471463256609843"/>
        </c:manualLayout>
      </c:layout>
      <c:overlay val="0"/>
      <c:txPr>
        <a:bodyPr/>
        <a:lstStyle/>
        <a:p>
          <a:pPr>
            <a:defRPr sz="1200"/>
          </a:pPr>
          <a:endParaRPr lang="en-US"/>
        </a:p>
      </c:txPr>
    </c:legend>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1306397125226105"/>
          <c:y val="0.15246606647159958"/>
          <c:w val="0.83888334369134387"/>
          <c:h val="0.71595100372769904"/>
        </c:manualLayout>
      </c:layout>
      <c:lineChart>
        <c:grouping val="standard"/>
        <c:varyColors val="0"/>
        <c:ser>
          <c:idx val="0"/>
          <c:order val="0"/>
          <c:tx>
            <c:strRef>
              <c:f>Sheet1!$B$1</c:f>
              <c:strCache>
                <c:ptCount val="1"/>
                <c:pt idx="0">
                  <c:v>Observée</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85</c:v>
                </c:pt>
                <c:pt idx="1">
                  <c:v>73</c:v>
                </c:pt>
                <c:pt idx="2">
                  <c:v>62</c:v>
                </c:pt>
                <c:pt idx="3">
                  <c:v>52</c:v>
                </c:pt>
                <c:pt idx="4">
                  <c:v>45</c:v>
                </c:pt>
                <c:pt idx="5">
                  <c:v>43</c:v>
                </c:pt>
              </c:numCache>
            </c:numRef>
          </c:val>
          <c:smooth val="0"/>
          <c:extLst>
            <c:ext xmlns:c16="http://schemas.microsoft.com/office/drawing/2014/chart" uri="{C3380CC4-5D6E-409C-BE32-E72D297353CC}">
              <c16:uniqueId val="{00000000-A155-8A40-9A22-5CAD13ACE3F9}"/>
            </c:ext>
          </c:extLst>
        </c:ser>
        <c:ser>
          <c:idx val="1"/>
          <c:order val="1"/>
          <c:tx>
            <c:strRef>
              <c:f>Sheet1!$C$1</c:f>
              <c:strCache>
                <c:ptCount val="1"/>
                <c:pt idx="0">
                  <c:v>Projetée (au rythme actuel)</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43</c:v>
                </c:pt>
                <c:pt idx="6">
                  <c:v>42</c:v>
                </c:pt>
                <c:pt idx="7">
                  <c:v>41</c:v>
                </c:pt>
                <c:pt idx="8">
                  <c:v>40</c:v>
                </c:pt>
                <c:pt idx="9">
                  <c:v>38</c:v>
                </c:pt>
                <c:pt idx="10">
                  <c:v>37</c:v>
                </c:pt>
                <c:pt idx="11">
                  <c:v>36</c:v>
                </c:pt>
                <c:pt idx="12">
                  <c:v>35</c:v>
                </c:pt>
              </c:numCache>
            </c:numRef>
          </c:val>
          <c:smooth val="0"/>
          <c:extLst>
            <c:ext xmlns:c16="http://schemas.microsoft.com/office/drawing/2014/chart" uri="{C3380CC4-5D6E-409C-BE32-E72D297353CC}">
              <c16:uniqueId val="{00000001-A155-8A40-9A22-5CAD13ACE3F9}"/>
            </c:ext>
          </c:extLst>
        </c:ser>
        <c:ser>
          <c:idx val="2"/>
          <c:order val="2"/>
          <c:tx>
            <c:strRef>
              <c:f>Sheet1!$D$1</c:f>
              <c:strCache>
                <c:ptCount val="1"/>
                <c:pt idx="0">
                  <c:v>Trajectoire requise pour atteindre la cible</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43</c:v>
                </c:pt>
                <c:pt idx="6">
                  <c:v>37</c:v>
                </c:pt>
                <c:pt idx="7">
                  <c:v>32</c:v>
                </c:pt>
                <c:pt idx="8">
                  <c:v>27</c:v>
                </c:pt>
                <c:pt idx="9">
                  <c:v>22</c:v>
                </c:pt>
                <c:pt idx="10">
                  <c:v>18</c:v>
                </c:pt>
                <c:pt idx="11">
                  <c:v>15</c:v>
                </c:pt>
                <c:pt idx="12">
                  <c:v>12</c:v>
                </c:pt>
              </c:numCache>
            </c:numRef>
          </c:val>
          <c:smooth val="0"/>
          <c:extLst>
            <c:ext xmlns:c16="http://schemas.microsoft.com/office/drawing/2014/chart" uri="{C3380CC4-5D6E-409C-BE32-E72D297353CC}">
              <c16:uniqueId val="{00000002-A155-8A40-9A22-5CAD13ACE3F9}"/>
            </c:ext>
          </c:extLst>
        </c:ser>
        <c:ser>
          <c:idx val="3"/>
          <c:order val="3"/>
          <c:tx>
            <c:strRef>
              <c:f>Sheet1!$E$1</c:f>
              <c:strCache>
                <c:ptCount val="1"/>
                <c:pt idx="0">
                  <c:v>Cible des ODD (12)</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12</c:v>
                </c:pt>
                <c:pt idx="1">
                  <c:v>12</c:v>
                </c:pt>
                <c:pt idx="2">
                  <c:v>12</c:v>
                </c:pt>
                <c:pt idx="3">
                  <c:v>12</c:v>
                </c:pt>
                <c:pt idx="4">
                  <c:v>12</c:v>
                </c:pt>
                <c:pt idx="5">
                  <c:v>12</c:v>
                </c:pt>
                <c:pt idx="6">
                  <c:v>12</c:v>
                </c:pt>
                <c:pt idx="7">
                  <c:v>12</c:v>
                </c:pt>
                <c:pt idx="8">
                  <c:v>12</c:v>
                </c:pt>
                <c:pt idx="9">
                  <c:v>12</c:v>
                </c:pt>
                <c:pt idx="10">
                  <c:v>12</c:v>
                </c:pt>
                <c:pt idx="11">
                  <c:v>12</c:v>
                </c:pt>
                <c:pt idx="12">
                  <c:v>12</c:v>
                </c:pt>
              </c:numCache>
            </c:numRef>
          </c:val>
          <c:smooth val="0"/>
          <c:extLst>
            <c:ext xmlns:c16="http://schemas.microsoft.com/office/drawing/2014/chart" uri="{C3380CC4-5D6E-409C-BE32-E72D297353CC}">
              <c16:uniqueId val="{00000003-A155-8A40-9A22-5CAD13ACE3F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fr-FR" sz="1000" b="0" i="0" u="none" strike="noStrike" dirty="0">
                    <a:solidFill>
                      <a:srgbClr val="000000"/>
                    </a:solidFill>
                    <a:latin typeface="Arial"/>
                  </a:rPr>
                  <a:t>Décès pour 1,000 naissances vivantes</a:t>
                </a:r>
              </a:p>
            </c:rich>
          </c:tx>
          <c:layout>
            <c:manualLayout>
              <c:xMode val="edge"/>
              <c:yMode val="edge"/>
              <c:x val="2.2914347159972218E-2"/>
              <c:y val="0.22732517352169748"/>
            </c:manualLayout>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legend>
      <c:legendPos val="t"/>
      <c:layout>
        <c:manualLayout>
          <c:xMode val="edge"/>
          <c:yMode val="edge"/>
          <c:x val="0"/>
          <c:y val="1.5625380637963374E-2"/>
          <c:w val="1"/>
          <c:h val="9.848419043672571E-2"/>
        </c:manualLayout>
      </c:layout>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11554850417744482"/>
          <c:y val="0.25694129852080555"/>
          <c:w val="0.85390666854341679"/>
          <c:h val="0.61147577167849332"/>
        </c:manualLayout>
      </c:layout>
      <c:lineChart>
        <c:grouping val="standard"/>
        <c:varyColors val="0"/>
        <c:ser>
          <c:idx val="0"/>
          <c:order val="0"/>
          <c:tx>
            <c:strRef>
              <c:f>Sheet1!$B$1</c:f>
              <c:strCache>
                <c:ptCount val="1"/>
                <c:pt idx="0">
                  <c:v>Observée</c:v>
                </c:pt>
              </c:strCache>
            </c:strRef>
          </c:tx>
          <c:spPr>
            <a:ln w="38100" cap="flat">
              <a:solidFill>
                <a:srgbClr val="00205B"/>
              </a:solidFill>
              <a:prstDash val="solid"/>
              <a:round/>
            </a:ln>
            <a:effectLst/>
          </c:spPr>
          <c:marker>
            <c:symbol val="circle"/>
            <c:size val="5"/>
            <c:spPr>
              <a:solidFill>
                <a:srgbClr val="00205B"/>
              </a:solidFill>
              <a:ln w="9525" cap="flat">
                <a:solidFill>
                  <a:srgbClr val="00205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Sheet1!$B$2:$B$14</c:f>
              <c:numCache>
                <c:formatCode>General</c:formatCode>
                <c:ptCount val="13"/>
                <c:pt idx="0">
                  <c:v>40</c:v>
                </c:pt>
                <c:pt idx="1">
                  <c:v>37</c:v>
                </c:pt>
                <c:pt idx="2">
                  <c:v>34</c:v>
                </c:pt>
                <c:pt idx="3">
                  <c:v>30</c:v>
                </c:pt>
                <c:pt idx="4">
                  <c:v>27</c:v>
                </c:pt>
                <c:pt idx="5">
                  <c:v>26</c:v>
                </c:pt>
              </c:numCache>
            </c:numRef>
          </c:val>
          <c:smooth val="0"/>
          <c:extLst>
            <c:ext xmlns:c16="http://schemas.microsoft.com/office/drawing/2014/chart" uri="{C3380CC4-5D6E-409C-BE32-E72D297353CC}">
              <c16:uniqueId val="{00000000-1B9D-7B46-A223-E67D900FE383}"/>
            </c:ext>
          </c:extLst>
        </c:ser>
        <c:ser>
          <c:idx val="1"/>
          <c:order val="1"/>
          <c:tx>
            <c:strRef>
              <c:f>Sheet1!$C$1</c:f>
              <c:strCache>
                <c:ptCount val="1"/>
                <c:pt idx="0">
                  <c:v>Projetée (au rythme actuel)</c:v>
                </c:pt>
              </c:strCache>
            </c:strRef>
          </c:tx>
          <c:spPr>
            <a:ln w="38100" cap="flat">
              <a:solidFill>
                <a:srgbClr val="F26522"/>
              </a:solidFill>
              <a:prstDash val="solid"/>
              <a:round/>
            </a:ln>
            <a:effectLst/>
          </c:spPr>
          <c:marker>
            <c:symbol val="circle"/>
            <c:size val="5"/>
            <c:spPr>
              <a:solidFill>
                <a:srgbClr val="F26522"/>
              </a:solidFill>
              <a:ln w="9525" cap="flat">
                <a:solidFill>
                  <a:srgbClr val="F26522"/>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Sheet1!$C$2:$C$14</c:f>
              <c:numCache>
                <c:formatCode>General</c:formatCode>
                <c:ptCount val="13"/>
                <c:pt idx="5">
                  <c:v>26</c:v>
                </c:pt>
                <c:pt idx="6">
                  <c:v>25.5</c:v>
                </c:pt>
                <c:pt idx="7">
                  <c:v>25.1</c:v>
                </c:pt>
                <c:pt idx="8">
                  <c:v>24.6</c:v>
                </c:pt>
                <c:pt idx="9">
                  <c:v>24.2</c:v>
                </c:pt>
                <c:pt idx="10">
                  <c:v>23.7</c:v>
                </c:pt>
                <c:pt idx="11">
                  <c:v>23.3</c:v>
                </c:pt>
                <c:pt idx="12">
                  <c:v>23</c:v>
                </c:pt>
              </c:numCache>
            </c:numRef>
          </c:val>
          <c:smooth val="0"/>
          <c:extLst>
            <c:ext xmlns:c16="http://schemas.microsoft.com/office/drawing/2014/chart" uri="{C3380CC4-5D6E-409C-BE32-E72D297353CC}">
              <c16:uniqueId val="{00000001-1B9D-7B46-A223-E67D900FE383}"/>
            </c:ext>
          </c:extLst>
        </c:ser>
        <c:ser>
          <c:idx val="2"/>
          <c:order val="2"/>
          <c:tx>
            <c:strRef>
              <c:f>Sheet1!$D$1</c:f>
              <c:strCache>
                <c:ptCount val="1"/>
                <c:pt idx="0">
                  <c:v>Trajectoire requise pour atteindre la cible</c:v>
                </c:pt>
              </c:strCache>
            </c:strRef>
          </c:tx>
          <c:spPr>
            <a:ln w="38100" cap="flat">
              <a:solidFill>
                <a:srgbClr val="4CAF50"/>
              </a:solidFill>
              <a:prstDash val="solid"/>
              <a:round/>
            </a:ln>
            <a:effectLst/>
          </c:spPr>
          <c:marker>
            <c:symbol val="circle"/>
            <c:size val="5"/>
            <c:spPr>
              <a:solidFill>
                <a:srgbClr val="4CAF50"/>
              </a:solidFill>
              <a:ln w="9525" cap="flat">
                <a:solidFill>
                  <a:srgbClr val="4CAF50"/>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Sheet1!$D$2:$D$14</c:f>
              <c:numCache>
                <c:formatCode>General</c:formatCode>
                <c:ptCount val="13"/>
                <c:pt idx="5">
                  <c:v>26</c:v>
                </c:pt>
                <c:pt idx="6">
                  <c:v>23</c:v>
                </c:pt>
                <c:pt idx="7">
                  <c:v>21</c:v>
                </c:pt>
                <c:pt idx="8">
                  <c:v>18</c:v>
                </c:pt>
                <c:pt idx="9">
                  <c:v>16</c:v>
                </c:pt>
                <c:pt idx="10">
                  <c:v>15</c:v>
                </c:pt>
                <c:pt idx="11">
                  <c:v>13</c:v>
                </c:pt>
                <c:pt idx="12">
                  <c:v>12</c:v>
                </c:pt>
              </c:numCache>
            </c:numRef>
          </c:val>
          <c:smooth val="0"/>
          <c:extLst>
            <c:ext xmlns:c16="http://schemas.microsoft.com/office/drawing/2014/chart" uri="{C3380CC4-5D6E-409C-BE32-E72D297353CC}">
              <c16:uniqueId val="{00000002-1B9D-7B46-A223-E67D900FE383}"/>
            </c:ext>
          </c:extLst>
        </c:ser>
        <c:ser>
          <c:idx val="3"/>
          <c:order val="3"/>
          <c:tx>
            <c:strRef>
              <c:f>Sheet1!$E$1</c:f>
              <c:strCache>
                <c:ptCount val="1"/>
                <c:pt idx="0">
                  <c:v>Cible des ODD (12)</c:v>
                </c:pt>
              </c:strCache>
            </c:strRef>
          </c:tx>
          <c:spPr>
            <a:ln w="38100" cap="flat">
              <a:solidFill>
                <a:srgbClr val="C0392B"/>
              </a:solidFill>
              <a:prstDash val="solid"/>
              <a:round/>
            </a:ln>
            <a:effectLst/>
          </c:spPr>
          <c:marker>
            <c:symbol val="circle"/>
            <c:size val="5"/>
            <c:spPr>
              <a:solidFill>
                <a:srgbClr val="C0392B"/>
              </a:solidFill>
              <a:ln w="9525" cap="flat">
                <a:solidFill>
                  <a:srgbClr val="C0392B"/>
                </a:solidFill>
                <a:prstDash val="solid"/>
                <a:round/>
              </a:ln>
              <a:effectLst/>
            </c:spPr>
          </c:marker>
          <c:cat>
            <c:strRef>
              <c:f>Sheet1!$A$2:$A$14</c:f>
              <c:strCache>
                <c:ptCount val="13"/>
                <c:pt idx="0">
                  <c:v>2000</c:v>
                </c:pt>
                <c:pt idx="1">
                  <c:v>2005</c:v>
                </c:pt>
                <c:pt idx="2">
                  <c:v>2010</c:v>
                </c:pt>
                <c:pt idx="3">
                  <c:v>2015</c:v>
                </c:pt>
                <c:pt idx="4">
                  <c:v>2020</c:v>
                </c:pt>
                <c:pt idx="5">
                  <c:v>2023</c:v>
                </c:pt>
                <c:pt idx="6">
                  <c:v>2024</c:v>
                </c:pt>
                <c:pt idx="7">
                  <c:v>2025</c:v>
                </c:pt>
                <c:pt idx="8">
                  <c:v>2026</c:v>
                </c:pt>
                <c:pt idx="9">
                  <c:v>2027</c:v>
                </c:pt>
                <c:pt idx="10">
                  <c:v>2028</c:v>
                </c:pt>
                <c:pt idx="11">
                  <c:v>2029</c:v>
                </c:pt>
                <c:pt idx="12">
                  <c:v>2030</c:v>
                </c:pt>
              </c:strCache>
            </c:strRef>
          </c:cat>
          <c:val>
            <c:numRef>
              <c:f>Sheet1!$E$2:$E$14</c:f>
              <c:numCache>
                <c:formatCode>General</c:formatCode>
                <c:ptCount val="13"/>
                <c:pt idx="0">
                  <c:v>12</c:v>
                </c:pt>
                <c:pt idx="1">
                  <c:v>12</c:v>
                </c:pt>
                <c:pt idx="2">
                  <c:v>12</c:v>
                </c:pt>
                <c:pt idx="3">
                  <c:v>12</c:v>
                </c:pt>
                <c:pt idx="4">
                  <c:v>12</c:v>
                </c:pt>
                <c:pt idx="5">
                  <c:v>12</c:v>
                </c:pt>
                <c:pt idx="6">
                  <c:v>12</c:v>
                </c:pt>
                <c:pt idx="7">
                  <c:v>12</c:v>
                </c:pt>
                <c:pt idx="8">
                  <c:v>12</c:v>
                </c:pt>
                <c:pt idx="9">
                  <c:v>12</c:v>
                </c:pt>
                <c:pt idx="10">
                  <c:v>12</c:v>
                </c:pt>
                <c:pt idx="11">
                  <c:v>12</c:v>
                </c:pt>
                <c:pt idx="12">
                  <c:v>12</c:v>
                </c:pt>
              </c:numCache>
            </c:numRef>
          </c:val>
          <c:smooth val="0"/>
          <c:extLst>
            <c:ext xmlns:c16="http://schemas.microsoft.com/office/drawing/2014/chart" uri="{C3380CC4-5D6E-409C-BE32-E72D297353CC}">
              <c16:uniqueId val="{00000003-1B9D-7B46-A223-E67D900FE383}"/>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vert="horz"/>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50"/>
          <c:min val="0"/>
        </c:scaling>
        <c:delete val="0"/>
        <c:axPos val="l"/>
        <c:majorGridlines>
          <c:spPr>
            <a:ln w="12700" cap="flat">
              <a:solidFill>
                <a:srgbClr val="888888"/>
              </a:solidFill>
              <a:prstDash val="solid"/>
              <a:round/>
            </a:ln>
          </c:spPr>
        </c:majorGridlines>
        <c:title>
          <c:tx>
            <c:rich>
              <a:bodyPr/>
              <a:lstStyle/>
              <a:p>
                <a:pPr>
                  <a:defRPr sz="1000" b="0" i="0" u="none" strike="noStrike">
                    <a:solidFill>
                      <a:srgbClr val="000000"/>
                    </a:solidFill>
                    <a:latin typeface="Arial"/>
                  </a:defRPr>
                </a:pPr>
                <a:r>
                  <a:rPr lang="fr-FR" sz="1000" b="0" i="0" u="none" strike="noStrike" dirty="0">
                    <a:solidFill>
                      <a:srgbClr val="000000"/>
                    </a:solidFill>
                    <a:latin typeface="Arial"/>
                  </a:rPr>
                  <a:t>Décès pour 1,000 naissances vivantes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5"/>
      </c:valAx>
      <c:spPr>
        <a:noFill/>
        <a:ln>
          <a:noFill/>
        </a:ln>
        <a:effectLst/>
      </c:spPr>
    </c:plotArea>
    <c:legend>
      <c:legendPos val="t"/>
      <c:layout>
        <c:manualLayout>
          <c:xMode val="edge"/>
          <c:yMode val="edge"/>
          <c:x val="1.6271523358840793E-2"/>
          <c:y val="1.8750456765556051E-2"/>
          <c:w val="0.96956212989503288"/>
          <c:h val="0.17658894741776432"/>
        </c:manualLayout>
      </c:layout>
      <c:overlay val="0"/>
      <c:txPr>
        <a:bodyPr/>
        <a:lstStyle/>
        <a:p>
          <a:pPr>
            <a:defRPr sz="1200"/>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F4717-FAFF-8875-7E5F-0E4F247BD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C651E-A51F-FCEA-497A-33F991790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91201-8F7A-F3BE-2341-9E74FE6C22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0C9401-FD61-D355-70ED-265730EF4868}"/>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810247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05B"/>
        </a:solidFill>
        <a:effectLst/>
      </p:bgPr>
    </p:bg>
    <p:spTree>
      <p:nvGrpSpPr>
        <p:cNvPr id="1" name=""/>
        <p:cNvGrpSpPr/>
        <p:nvPr/>
      </p:nvGrpSpPr>
      <p:grpSpPr>
        <a:xfrm>
          <a:off x="0" y="0"/>
          <a:ext cx="0" cy="0"/>
          <a:chOff x="0" y="0"/>
          <a:chExt cx="0" cy="0"/>
        </a:xfrm>
      </p:grpSpPr>
      <p:sp>
        <p:nvSpPr>
          <p:cNvPr id="2" name="Text 0"/>
          <p:cNvSpPr/>
          <p:nvPr/>
        </p:nvSpPr>
        <p:spPr>
          <a:xfrm>
            <a:off x="0" y="0"/>
            <a:ext cx="9144000" cy="63401"/>
          </a:xfrm>
          <a:prstGeom prst="rect">
            <a:avLst/>
          </a:prstGeom>
          <a:solidFill>
            <a:srgbClr val="009ADE"/>
          </a:solidFill>
          <a:ln/>
        </p:spPr>
        <p:txBody>
          <a:bodyPr wrap="square" rtlCol="0" anchor="ctr"/>
          <a:lstStyle/>
          <a:p>
            <a:pPr marL="0" indent="0">
              <a:buNone/>
            </a:pPr>
            <a:endParaRPr lang="en-US" dirty="0"/>
          </a:p>
        </p:txBody>
      </p:sp>
      <p:sp>
        <p:nvSpPr>
          <p:cNvPr id="3" name="Text 1"/>
          <p:cNvSpPr/>
          <p:nvPr/>
        </p:nvSpPr>
        <p:spPr>
          <a:xfrm>
            <a:off x="833131" y="540738"/>
            <a:ext cx="7477735" cy="1042691"/>
          </a:xfrm>
          <a:prstGeom prst="rect">
            <a:avLst/>
          </a:prstGeom>
          <a:noFill/>
          <a:ln/>
        </p:spPr>
        <p:txBody>
          <a:bodyPr wrap="square" lIns="0" tIns="0" rIns="0" bIns="0" rtlCol="0" anchor="t"/>
          <a:lstStyle/>
          <a:p>
            <a:pPr marL="0" indent="0" algn="ctr">
              <a:spcAft>
                <a:spcPts val="1000"/>
              </a:spcAft>
              <a:buNone/>
            </a:pPr>
            <a:r>
              <a:rPr lang="fr-FR" sz="3200" b="1" dirty="0">
                <a:solidFill>
                  <a:srgbClr val="FFFFFF"/>
                </a:solidFill>
                <a:latin typeface="Open Sans" pitchFamily="34" charset="0"/>
                <a:ea typeface="Arial" pitchFamily="34" charset="-122"/>
                <a:cs typeface="Arial" pitchFamily="34" charset="-120"/>
              </a:rPr>
              <a:t>Mortalité dans la Région Africaine </a:t>
            </a:r>
            <a:endParaRPr lang="en-US" sz="3200" dirty="0"/>
          </a:p>
        </p:txBody>
      </p:sp>
      <p:sp>
        <p:nvSpPr>
          <p:cNvPr id="4" name="Text 2"/>
          <p:cNvSpPr/>
          <p:nvPr/>
        </p:nvSpPr>
        <p:spPr>
          <a:xfrm>
            <a:off x="833129" y="1885187"/>
            <a:ext cx="7477735" cy="339625"/>
          </a:xfrm>
          <a:prstGeom prst="rect">
            <a:avLst/>
          </a:prstGeom>
          <a:noFill/>
          <a:ln/>
        </p:spPr>
        <p:txBody>
          <a:bodyPr wrap="square" lIns="0" tIns="0" rIns="0" bIns="0" rtlCol="0" anchor="t"/>
          <a:lstStyle/>
          <a:p>
            <a:pPr marL="0" indent="0" algn="ctr">
              <a:spcAft>
                <a:spcPts val="2500"/>
              </a:spcAft>
              <a:buNone/>
            </a:pPr>
            <a:r>
              <a:rPr lang="fr-FR" sz="3200" dirty="0">
                <a:solidFill>
                  <a:srgbClr val="7FC8E8"/>
                </a:solidFill>
                <a:latin typeface="Open Sans" pitchFamily="34" charset="0"/>
                <a:ea typeface="Arial" pitchFamily="34" charset="-122"/>
                <a:cs typeface="Arial" pitchFamily="34" charset="-120"/>
              </a:rPr>
              <a:t>Tendances, Progrès et Trajectoire vers 2030</a:t>
            </a:r>
            <a:endParaRPr lang="en-US" sz="3200" dirty="0"/>
          </a:p>
        </p:txBody>
      </p:sp>
      <p:sp>
        <p:nvSpPr>
          <p:cNvPr id="5" name="Text 3"/>
          <p:cNvSpPr/>
          <p:nvPr/>
        </p:nvSpPr>
        <p:spPr>
          <a:xfrm>
            <a:off x="4064047" y="3258313"/>
            <a:ext cx="1015901" cy="38100"/>
          </a:xfrm>
          <a:prstGeom prst="rect">
            <a:avLst/>
          </a:prstGeom>
          <a:solidFill>
            <a:srgbClr val="F26522"/>
          </a:solidFill>
          <a:ln/>
        </p:spPr>
        <p:txBody>
          <a:bodyPr wrap="square" rtlCol="0" anchor="ctr"/>
          <a:lstStyle/>
          <a:p>
            <a:pPr marL="0" indent="0">
              <a:buNone/>
            </a:pPr>
            <a:endParaRPr lang="en-US" dirty="0"/>
          </a:p>
        </p:txBody>
      </p:sp>
      <p:sp>
        <p:nvSpPr>
          <p:cNvPr id="6" name="Text 4"/>
          <p:cNvSpPr/>
          <p:nvPr/>
        </p:nvSpPr>
        <p:spPr>
          <a:xfrm>
            <a:off x="1515217" y="3675831"/>
            <a:ext cx="6113566" cy="347511"/>
          </a:xfrm>
          <a:prstGeom prst="rect">
            <a:avLst/>
          </a:prstGeom>
          <a:noFill/>
          <a:ln/>
        </p:spPr>
        <p:txBody>
          <a:bodyPr wrap="square" lIns="0" tIns="0" rIns="0" bIns="0" rtlCol="0" anchor="t"/>
          <a:lstStyle/>
          <a:p>
            <a:pPr marL="0" indent="0" algn="ctr">
              <a:spcBef>
                <a:spcPts val="500"/>
              </a:spcBef>
              <a:spcAft>
                <a:spcPts val="500"/>
              </a:spcAft>
              <a:buNone/>
            </a:pPr>
            <a:r>
              <a:rPr lang="fr-FR" sz="1600" dirty="0">
                <a:solidFill>
                  <a:schemeClr val="bg1"/>
                </a:solidFill>
                <a:latin typeface="Open Sans" pitchFamily="34" charset="0"/>
                <a:ea typeface="Arial" pitchFamily="34" charset="-122"/>
                <a:cs typeface="Arial" pitchFamily="34" charset="-120"/>
              </a:rPr>
              <a:t>Région Africaine de l’Organisation Mondiale de la Santé (OMS)</a:t>
            </a:r>
            <a:endParaRPr lang="en-US" sz="1600" dirty="0">
              <a:solidFill>
                <a:schemeClr val="bg1"/>
              </a:solidFill>
            </a:endParaRPr>
          </a:p>
        </p:txBody>
      </p:sp>
      <p:sp>
        <p:nvSpPr>
          <p:cNvPr id="9" name="Text 7"/>
          <p:cNvSpPr/>
          <p:nvPr/>
        </p:nvSpPr>
        <p:spPr>
          <a:xfrm>
            <a:off x="0" y="4889599"/>
            <a:ext cx="9144000" cy="253901"/>
          </a:xfrm>
          <a:prstGeom prst="rect">
            <a:avLst/>
          </a:prstGeom>
          <a:solidFill>
            <a:srgbClr val="001A49"/>
          </a:solidFill>
          <a:ln/>
        </p:spPr>
        <p:txBody>
          <a:bodyPr wrap="square" rtlCol="0" anchor="ctr"/>
          <a:lstStyle/>
          <a:p>
            <a:pPr marL="0" indent="0">
              <a:buNone/>
            </a:pPr>
            <a:endParaRPr lang="en-US" dirty="0"/>
          </a:p>
        </p:txBody>
      </p:sp>
      <p:sp>
        <p:nvSpPr>
          <p:cNvPr id="10" name="Text 8"/>
          <p:cNvSpPr/>
          <p:nvPr/>
        </p:nvSpPr>
        <p:spPr>
          <a:xfrm>
            <a:off x="610818" y="4906448"/>
            <a:ext cx="8199227" cy="237052"/>
          </a:xfrm>
          <a:prstGeom prst="rect">
            <a:avLst/>
          </a:prstGeom>
          <a:noFill/>
          <a:ln/>
        </p:spPr>
        <p:txBody>
          <a:bodyPr wrap="square" lIns="0" tIns="0" rIns="0" bIns="0" rtlCol="0" anchor="t"/>
          <a:lstStyle/>
          <a:p>
            <a:pPr fontAlgn="t">
              <a:lnSpc>
                <a:spcPts val="1500"/>
              </a:lnSpc>
              <a:buNone/>
            </a:pPr>
            <a:r>
              <a:rPr lang="en-US" sz="800" dirty="0">
                <a:solidFill>
                  <a:srgbClr val="7FC8E8"/>
                </a:solidFill>
                <a:latin typeface="Open Sans" pitchFamily="34" charset="0"/>
                <a:ea typeface="Arial" pitchFamily="34" charset="-122"/>
                <a:cs typeface="Arial" pitchFamily="34" charset="-120"/>
              </a:rPr>
              <a:t>Sources: NU </a:t>
            </a:r>
            <a:r>
              <a:rPr lang="fr-FR" sz="800" dirty="0">
                <a:solidFill>
                  <a:srgbClr val="7FC8E8"/>
                </a:solidFill>
                <a:latin typeface="Open Sans" pitchFamily="34" charset="0"/>
                <a:ea typeface="Arial" pitchFamily="34" charset="-122"/>
                <a:cs typeface="Arial" pitchFamily="34" charset="-120"/>
              </a:rPr>
              <a:t>Perspectives de la population mondiale</a:t>
            </a:r>
            <a:r>
              <a:rPr lang="en-US" sz="800" dirty="0">
                <a:solidFill>
                  <a:srgbClr val="7FC8E8"/>
                </a:solidFill>
                <a:latin typeface="Open Sans" pitchFamily="34" charset="0"/>
                <a:ea typeface="Arial" pitchFamily="34" charset="-122"/>
                <a:cs typeface="Arial" pitchFamily="34" charset="-120"/>
              </a:rPr>
              <a:t> 2024 | </a:t>
            </a:r>
            <a:r>
              <a:rPr lang="fr-FR" sz="800" dirty="0">
                <a:solidFill>
                  <a:srgbClr val="7FC8E8"/>
                </a:solidFill>
                <a:latin typeface="Open Sans" pitchFamily="34" charset="0"/>
                <a:ea typeface="Arial" pitchFamily="34" charset="-122"/>
                <a:cs typeface="Arial" pitchFamily="34" charset="-120"/>
              </a:rPr>
              <a:t>Estimations mondiales de la santé de l’OMS 2024 | IGME des Nations Unies 2024 | MMEIG de l’OMS 2025</a:t>
            </a:r>
            <a:r>
              <a:rPr lang="en-ZA" sz="1050" dirty="0">
                <a:latin typeface="Segoe UI" panose="020B0502040204020203" pitchFamily="34" charset="0"/>
              </a:rPr>
              <a:t> </a:t>
            </a:r>
            <a:endParaRPr lang="en-US" sz="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0999" y="182463"/>
            <a:ext cx="5420193" cy="295275"/>
          </a:xfrm>
          <a:prstGeom prst="rect">
            <a:avLst/>
          </a:prstGeom>
          <a:noFill/>
          <a:ln/>
        </p:spPr>
        <p:txBody>
          <a:bodyPr wrap="square" lIns="0" tIns="0" rIns="0" bIns="0" rtlCol="0" anchor="t"/>
          <a:lstStyle/>
          <a:p>
            <a:r>
              <a:t>Plan</a:t>
            </a:r>
          </a:p>
        </p:txBody>
      </p:sp>
      <p:sp>
        <p:nvSpPr>
          <p:cNvPr id="4" name="Text 2"/>
          <p:cNvSpPr/>
          <p:nvPr/>
        </p:nvSpPr>
        <p:spPr>
          <a:xfrm>
            <a:off x="507950" y="977801"/>
            <a:ext cx="8290661" cy="419100"/>
          </a:xfrm>
          <a:prstGeom prst="rect">
            <a:avLst/>
          </a:prstGeom>
          <a:noFill/>
          <a:ln/>
        </p:spPr>
        <p:txBody>
          <a:bodyPr wrap="square" lIns="0" tIns="0" rIns="0" bIns="0" rtlCol="0" anchor="t"/>
          <a:lstStyle/>
          <a:p>
            <a:r>
              <a:rPr sz="1600" dirty="0"/>
              <a:t>Cette </a:t>
            </a:r>
            <a:r>
              <a:rPr sz="1600" dirty="0" err="1"/>
              <a:t>présentation</a:t>
            </a:r>
            <a:r>
              <a:rPr sz="1600" dirty="0"/>
              <a:t> examine la population de la </a:t>
            </a:r>
            <a:r>
              <a:rPr sz="1600" dirty="0" err="1"/>
              <a:t>Région</a:t>
            </a:r>
            <a:r>
              <a:rPr sz="1600" dirty="0"/>
              <a:t> </a:t>
            </a:r>
            <a:r>
              <a:rPr sz="1600" dirty="0" err="1"/>
              <a:t>africaine</a:t>
            </a:r>
            <a:r>
              <a:rPr sz="1600" dirty="0"/>
              <a:t>, la </a:t>
            </a:r>
            <a:r>
              <a:rPr sz="1600" dirty="0" err="1"/>
              <a:t>rapidité</a:t>
            </a:r>
            <a:r>
              <a:rPr sz="1600" dirty="0"/>
              <a:t> de </a:t>
            </a:r>
            <a:r>
              <a:rPr sz="1600" dirty="0" err="1"/>
              <a:t>sa</a:t>
            </a:r>
            <a:r>
              <a:rPr sz="1600" dirty="0"/>
              <a:t> </a:t>
            </a:r>
            <a:r>
              <a:rPr sz="1600" dirty="0" err="1"/>
              <a:t>croissance</a:t>
            </a:r>
            <a:r>
              <a:rPr sz="1600" dirty="0"/>
              <a:t> et le </a:t>
            </a:r>
            <a:r>
              <a:rPr sz="1600" dirty="0" err="1"/>
              <a:t>nombre</a:t>
            </a:r>
            <a:r>
              <a:rPr sz="1600" dirty="0"/>
              <a:t> de vies perdues à cause de </a:t>
            </a:r>
            <a:r>
              <a:rPr sz="1600" dirty="0" err="1"/>
              <a:t>problèmes</a:t>
            </a:r>
            <a:r>
              <a:rPr sz="1600" dirty="0"/>
              <a:t> </a:t>
            </a:r>
            <a:r>
              <a:rPr sz="1600" dirty="0" err="1"/>
              <a:t>évitables</a:t>
            </a:r>
            <a:r>
              <a:rPr sz="1600" dirty="0"/>
              <a:t>. Elle montre </a:t>
            </a:r>
            <a:r>
              <a:rPr sz="1600" dirty="0" err="1"/>
              <a:t>également</a:t>
            </a:r>
            <a:r>
              <a:rPr sz="1600" dirty="0"/>
              <a:t> </a:t>
            </a:r>
            <a:r>
              <a:rPr sz="1600" dirty="0" err="1"/>
              <a:t>où</a:t>
            </a:r>
            <a:r>
              <a:rPr sz="1600" dirty="0"/>
              <a:t> nous </a:t>
            </a:r>
            <a:r>
              <a:rPr sz="1600" dirty="0" err="1"/>
              <a:t>en</a:t>
            </a:r>
            <a:r>
              <a:rPr sz="1600" dirty="0"/>
              <a:t> </a:t>
            </a:r>
            <a:r>
              <a:rPr sz="1600" dirty="0" err="1"/>
              <a:t>sommes</a:t>
            </a:r>
            <a:r>
              <a:rPr sz="1600" dirty="0"/>
              <a:t> par rapport aux </a:t>
            </a:r>
            <a:r>
              <a:rPr sz="1600" dirty="0" err="1"/>
              <a:t>objectifs</a:t>
            </a:r>
            <a:r>
              <a:rPr sz="1600" dirty="0"/>
              <a:t> </a:t>
            </a:r>
            <a:r>
              <a:rPr sz="1600" dirty="0" err="1"/>
              <a:t>mondiaux</a:t>
            </a:r>
            <a:r>
              <a:rPr sz="1600" dirty="0"/>
              <a:t> </a:t>
            </a:r>
            <a:r>
              <a:rPr sz="1600" dirty="0" err="1"/>
              <a:t>fixés</a:t>
            </a:r>
            <a:r>
              <a:rPr sz="1600" dirty="0"/>
              <a:t> pour 2030.</a:t>
            </a:r>
          </a:p>
        </p:txBody>
      </p:sp>
      <p:sp>
        <p:nvSpPr>
          <p:cNvPr id="7" name="Text 5"/>
          <p:cNvSpPr/>
          <p:nvPr/>
        </p:nvSpPr>
        <p:spPr>
          <a:xfrm>
            <a:off x="976874" y="2121078"/>
            <a:ext cx="3523539" cy="209550"/>
          </a:xfrm>
          <a:prstGeom prst="rect">
            <a:avLst/>
          </a:prstGeom>
          <a:noFill/>
          <a:ln/>
        </p:spPr>
        <p:txBody>
          <a:bodyPr wrap="square" lIns="0" tIns="0" rIns="0" bIns="0" rtlCol="0" anchor="t"/>
          <a:lstStyle/>
          <a:p>
            <a:r>
              <a:rPr sz="1600" b="1" dirty="0">
                <a:latin typeface="Open Sans" panose="020B0606030504020204" pitchFamily="34" charset="0"/>
                <a:ea typeface="Open Sans" panose="020B0606030504020204" pitchFamily="34" charset="0"/>
                <a:cs typeface="Open Sans" panose="020B0606030504020204" pitchFamily="34" charset="0"/>
              </a:rPr>
              <a:t>Population et </a:t>
            </a:r>
            <a:r>
              <a:rPr sz="1600" b="1" dirty="0" err="1">
                <a:latin typeface="Open Sans" panose="020B0606030504020204" pitchFamily="34" charset="0"/>
                <a:ea typeface="Open Sans" panose="020B0606030504020204" pitchFamily="34" charset="0"/>
                <a:cs typeface="Open Sans" panose="020B0606030504020204" pitchFamily="34" charset="0"/>
              </a:rPr>
              <a:t>croissance</a:t>
            </a:r>
            <a:endParaRPr sz="1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990451" y="2337704"/>
            <a:ext cx="3523539" cy="171450"/>
          </a:xfrm>
          <a:prstGeom prst="rect">
            <a:avLst/>
          </a:prstGeom>
          <a:noFill/>
          <a:ln/>
        </p:spPr>
        <p:txBody>
          <a:bodyPr wrap="square" lIns="0" tIns="0" rIns="0" bIns="0" rtlCol="0" anchor="t"/>
          <a:lstStyle/>
          <a:p>
            <a:r>
              <a:rPr sz="1500" dirty="0"/>
              <a:t>Comment la population </a:t>
            </a:r>
            <a:r>
              <a:rPr sz="1500" dirty="0" err="1"/>
              <a:t>africaine</a:t>
            </a:r>
            <a:r>
              <a:rPr sz="1500" dirty="0"/>
              <a:t> est </a:t>
            </a:r>
            <a:r>
              <a:rPr sz="1500" dirty="0" err="1"/>
              <a:t>structurée</a:t>
            </a:r>
            <a:r>
              <a:rPr sz="1500" dirty="0"/>
              <a:t> </a:t>
            </a:r>
            <a:r>
              <a:rPr sz="1500" dirty="0" err="1"/>
              <a:t>selon</a:t>
            </a:r>
            <a:r>
              <a:rPr sz="1500" dirty="0"/>
              <a:t> </a:t>
            </a:r>
            <a:r>
              <a:rPr sz="1500" dirty="0" err="1"/>
              <a:t>l’âge</a:t>
            </a:r>
            <a:r>
              <a:rPr sz="1500" dirty="0"/>
              <a:t> et le </a:t>
            </a:r>
            <a:r>
              <a:rPr sz="1500" dirty="0" err="1"/>
              <a:t>sexe</a:t>
            </a:r>
            <a:endParaRPr sz="1500" dirty="0"/>
          </a:p>
        </p:txBody>
      </p:sp>
      <p:sp>
        <p:nvSpPr>
          <p:cNvPr id="11" name="Text 9"/>
          <p:cNvSpPr/>
          <p:nvPr/>
        </p:nvSpPr>
        <p:spPr>
          <a:xfrm>
            <a:off x="4927402" y="2102853"/>
            <a:ext cx="3523539" cy="209550"/>
          </a:xfrm>
          <a:prstGeom prst="rect">
            <a:avLst/>
          </a:prstGeom>
          <a:noFill/>
          <a:ln/>
        </p:spPr>
        <p:txBody>
          <a:bodyPr wrap="square" lIns="0" tIns="0" rIns="0" bIns="0" rtlCol="0" anchor="t"/>
          <a:lstStyle/>
          <a:p>
            <a:pPr marL="0" indent="0" algn="l">
              <a:lnSpc>
                <a:spcPts val="1650"/>
              </a:lnSpc>
              <a:buNone/>
            </a:pPr>
            <a:r>
              <a:rPr lang="en-US" sz="1600" b="1" dirty="0">
                <a:solidFill>
                  <a:srgbClr val="00205B"/>
                </a:solidFill>
                <a:latin typeface="Open Sans" pitchFamily="34" charset="0"/>
                <a:ea typeface="Arial" pitchFamily="34" charset="-122"/>
                <a:cs typeface="Arial" pitchFamily="34" charset="-120"/>
              </a:rPr>
              <a:t>Nombre total de </a:t>
            </a:r>
            <a:r>
              <a:rPr lang="en-US" sz="1600" b="1" dirty="0" err="1">
                <a:solidFill>
                  <a:srgbClr val="00205B"/>
                </a:solidFill>
                <a:latin typeface="Open Sans" pitchFamily="34" charset="0"/>
                <a:ea typeface="Arial" pitchFamily="34" charset="-122"/>
                <a:cs typeface="Arial" pitchFamily="34" charset="-120"/>
              </a:rPr>
              <a:t>décès</a:t>
            </a:r>
            <a:endParaRPr lang="en-US" sz="1600" dirty="0"/>
          </a:p>
        </p:txBody>
      </p:sp>
      <p:sp>
        <p:nvSpPr>
          <p:cNvPr id="12" name="Text 10"/>
          <p:cNvSpPr/>
          <p:nvPr/>
        </p:nvSpPr>
        <p:spPr>
          <a:xfrm>
            <a:off x="4927401" y="2328488"/>
            <a:ext cx="3523539" cy="486523"/>
          </a:xfrm>
          <a:prstGeom prst="rect">
            <a:avLst/>
          </a:prstGeom>
          <a:noFill/>
          <a:ln/>
        </p:spPr>
        <p:txBody>
          <a:bodyPr wrap="square" lIns="0" tIns="0" rIns="0" bIns="0" rtlCol="0" anchor="t"/>
          <a:lstStyle/>
          <a:p>
            <a:r>
              <a:rPr sz="1500" dirty="0"/>
              <a:t>Nombre de </a:t>
            </a:r>
            <a:r>
              <a:rPr sz="1500" dirty="0" err="1"/>
              <a:t>décès</a:t>
            </a:r>
            <a:r>
              <a:rPr sz="1500" dirty="0"/>
              <a:t> </a:t>
            </a:r>
            <a:r>
              <a:rPr sz="1500" dirty="0" err="1"/>
              <a:t>enregistrés</a:t>
            </a:r>
            <a:r>
              <a:rPr sz="1500" dirty="0"/>
              <a:t> </a:t>
            </a:r>
            <a:r>
              <a:rPr sz="1500" dirty="0" err="1"/>
              <a:t>chaque</a:t>
            </a:r>
            <a:r>
              <a:rPr sz="1500" dirty="0"/>
              <a:t> </a:t>
            </a:r>
            <a:r>
              <a:rPr sz="1500" dirty="0" err="1"/>
              <a:t>année</a:t>
            </a:r>
            <a:r>
              <a:rPr sz="1500" dirty="0"/>
              <a:t> dans la </a:t>
            </a:r>
            <a:r>
              <a:rPr sz="1500" dirty="0" err="1"/>
              <a:t>région</a:t>
            </a:r>
            <a:endParaRPr sz="1500" dirty="0"/>
          </a:p>
        </p:txBody>
      </p:sp>
      <p:sp>
        <p:nvSpPr>
          <p:cNvPr id="15" name="Text 13"/>
          <p:cNvSpPr/>
          <p:nvPr/>
        </p:nvSpPr>
        <p:spPr>
          <a:xfrm>
            <a:off x="976874" y="2887627"/>
            <a:ext cx="3477171" cy="197542"/>
          </a:xfrm>
          <a:prstGeom prst="rect">
            <a:avLst/>
          </a:prstGeom>
          <a:noFill/>
          <a:ln/>
        </p:spPr>
        <p:txBody>
          <a:bodyPr wrap="square" lIns="0" tIns="0" rIns="0" bIns="0" rtlCol="0" anchor="t"/>
          <a:lstStyle/>
          <a:p>
            <a:pPr marL="0" indent="0" algn="l">
              <a:lnSpc>
                <a:spcPts val="1650"/>
              </a:lnSpc>
              <a:buNone/>
            </a:pPr>
            <a:r>
              <a:rPr lang="en-US" sz="1600" b="1" dirty="0" err="1">
                <a:solidFill>
                  <a:srgbClr val="00205B"/>
                </a:solidFill>
                <a:latin typeface="Open Sans" pitchFamily="34" charset="0"/>
                <a:ea typeface="Arial" pitchFamily="34" charset="-122"/>
                <a:cs typeface="Arial" pitchFamily="34" charset="-120"/>
              </a:rPr>
              <a:t>Fécondité</a:t>
            </a:r>
            <a:endParaRPr lang="en-US" sz="1600" dirty="0"/>
          </a:p>
        </p:txBody>
      </p:sp>
      <p:sp>
        <p:nvSpPr>
          <p:cNvPr id="16" name="Text 14"/>
          <p:cNvSpPr/>
          <p:nvPr/>
        </p:nvSpPr>
        <p:spPr>
          <a:xfrm>
            <a:off x="985881" y="3084377"/>
            <a:ext cx="3450013" cy="427257"/>
          </a:xfrm>
          <a:prstGeom prst="rect">
            <a:avLst/>
          </a:prstGeom>
          <a:noFill/>
          <a:ln/>
        </p:spPr>
        <p:txBody>
          <a:bodyPr wrap="square" lIns="0" tIns="0" rIns="0" bIns="0" rtlCol="0" anchor="t"/>
          <a:lstStyle/>
          <a:p>
            <a:r>
              <a:rPr lang="fr-FR" sz="1500" dirty="0"/>
              <a:t>Le nombre moyen d’enfants qu’une femme a au cours de sa vie</a:t>
            </a:r>
            <a:endParaRPr sz="1500" dirty="0"/>
          </a:p>
        </p:txBody>
      </p:sp>
      <p:sp>
        <p:nvSpPr>
          <p:cNvPr id="19" name="Text 17"/>
          <p:cNvSpPr/>
          <p:nvPr/>
        </p:nvSpPr>
        <p:spPr>
          <a:xfrm>
            <a:off x="4915361" y="2869903"/>
            <a:ext cx="3523539" cy="280376"/>
          </a:xfrm>
          <a:prstGeom prst="rect">
            <a:avLst/>
          </a:prstGeom>
          <a:noFill/>
          <a:ln/>
        </p:spPr>
        <p:txBody>
          <a:bodyPr wrap="square" lIns="0" tIns="0" rIns="0" bIns="0" rtlCol="0" anchor="t"/>
          <a:lstStyle/>
          <a:p>
            <a:pPr marL="0" indent="0" algn="l">
              <a:lnSpc>
                <a:spcPts val="1650"/>
              </a:lnSpc>
              <a:buNone/>
            </a:pPr>
            <a:r>
              <a:rPr lang="en-US" sz="1600" b="1" dirty="0" err="1">
                <a:solidFill>
                  <a:srgbClr val="00205B"/>
                </a:solidFill>
                <a:latin typeface="Open Sans" pitchFamily="34" charset="0"/>
                <a:ea typeface="Arial" pitchFamily="34" charset="-122"/>
                <a:cs typeface="Arial" pitchFamily="34" charset="-120"/>
              </a:rPr>
              <a:t>Mortalité</a:t>
            </a:r>
            <a:r>
              <a:rPr lang="en-US" sz="1600" b="1" dirty="0">
                <a:solidFill>
                  <a:srgbClr val="00205B"/>
                </a:solidFill>
                <a:latin typeface="Open Sans" pitchFamily="34" charset="0"/>
                <a:ea typeface="Arial" pitchFamily="34" charset="-122"/>
                <a:cs typeface="Arial" pitchFamily="34" charset="-120"/>
              </a:rPr>
              <a:t> </a:t>
            </a:r>
            <a:r>
              <a:rPr lang="en-US" sz="1600" b="1" dirty="0" err="1">
                <a:solidFill>
                  <a:srgbClr val="00205B"/>
                </a:solidFill>
                <a:latin typeface="Open Sans" pitchFamily="34" charset="0"/>
                <a:ea typeface="Arial" pitchFamily="34" charset="-122"/>
                <a:cs typeface="Arial" pitchFamily="34" charset="-120"/>
              </a:rPr>
              <a:t>maternelle</a:t>
            </a:r>
            <a:endParaRPr lang="en-US" sz="1600" dirty="0"/>
          </a:p>
        </p:txBody>
      </p:sp>
      <p:sp>
        <p:nvSpPr>
          <p:cNvPr id="20" name="Text 18"/>
          <p:cNvSpPr/>
          <p:nvPr/>
        </p:nvSpPr>
        <p:spPr>
          <a:xfrm>
            <a:off x="4927402" y="3084378"/>
            <a:ext cx="3523539" cy="171450"/>
          </a:xfrm>
          <a:prstGeom prst="rect">
            <a:avLst/>
          </a:prstGeom>
          <a:noFill/>
          <a:ln/>
        </p:spPr>
        <p:txBody>
          <a:bodyPr wrap="square" lIns="0" tIns="0" rIns="0" bIns="0" rtlCol="0" anchor="t"/>
          <a:lstStyle/>
          <a:p>
            <a:r>
              <a:rPr sz="1500" dirty="0" err="1"/>
              <a:t>Décès</a:t>
            </a:r>
            <a:r>
              <a:rPr sz="1500" dirty="0"/>
              <a:t> de femmes pendant la </a:t>
            </a:r>
            <a:r>
              <a:rPr sz="1500" dirty="0" err="1"/>
              <a:t>grossesse</a:t>
            </a:r>
            <a:r>
              <a:rPr sz="1500" dirty="0"/>
              <a:t> </a:t>
            </a:r>
            <a:r>
              <a:rPr sz="1500" dirty="0" err="1"/>
              <a:t>ou</a:t>
            </a:r>
            <a:r>
              <a:rPr sz="1500" dirty="0"/>
              <a:t> </a:t>
            </a:r>
            <a:r>
              <a:rPr sz="1500" dirty="0" err="1"/>
              <a:t>l’accouchement</a:t>
            </a:r>
            <a:endParaRPr sz="1500" dirty="0"/>
          </a:p>
        </p:txBody>
      </p:sp>
      <p:sp>
        <p:nvSpPr>
          <p:cNvPr id="21" name="Text 19"/>
          <p:cNvSpPr/>
          <p:nvPr/>
        </p:nvSpPr>
        <p:spPr>
          <a:xfrm>
            <a:off x="515284" y="355970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2" name="Text 20"/>
          <p:cNvSpPr/>
          <p:nvPr/>
        </p:nvSpPr>
        <p:spPr>
          <a:xfrm>
            <a:off x="664882" y="3624477"/>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5</a:t>
            </a:r>
            <a:endParaRPr lang="en-US" sz="1200" dirty="0"/>
          </a:p>
        </p:txBody>
      </p:sp>
      <p:sp>
        <p:nvSpPr>
          <p:cNvPr id="23" name="Text 21"/>
          <p:cNvSpPr/>
          <p:nvPr/>
        </p:nvSpPr>
        <p:spPr>
          <a:xfrm>
            <a:off x="990451" y="3570720"/>
            <a:ext cx="3188357" cy="406301"/>
          </a:xfrm>
          <a:prstGeom prst="rect">
            <a:avLst/>
          </a:prstGeom>
          <a:noFill/>
          <a:ln/>
        </p:spPr>
        <p:txBody>
          <a:bodyPr wrap="square" lIns="0" tIns="0" rIns="0" bIns="0" rtlCol="0" anchor="t"/>
          <a:lstStyle/>
          <a:p>
            <a:pPr marL="0" indent="0" algn="l">
              <a:lnSpc>
                <a:spcPts val="1650"/>
              </a:lnSpc>
              <a:buNone/>
            </a:pPr>
            <a:r>
              <a:rPr lang="fr-FR" sz="1600" b="1" dirty="0">
                <a:solidFill>
                  <a:srgbClr val="00205B"/>
                </a:solidFill>
                <a:latin typeface="Open Sans" pitchFamily="34" charset="0"/>
                <a:ea typeface="Arial" pitchFamily="34" charset="-122"/>
                <a:cs typeface="Arial" pitchFamily="34" charset="-120"/>
              </a:rPr>
              <a:t>Mortalité des enfants et des nouveau-nés</a:t>
            </a:r>
            <a:endParaRPr lang="en-US" sz="1600" dirty="0"/>
          </a:p>
        </p:txBody>
      </p:sp>
      <p:sp>
        <p:nvSpPr>
          <p:cNvPr id="24" name="Text 22"/>
          <p:cNvSpPr/>
          <p:nvPr/>
        </p:nvSpPr>
        <p:spPr>
          <a:xfrm>
            <a:off x="1005717" y="4025088"/>
            <a:ext cx="3255387" cy="514245"/>
          </a:xfrm>
          <a:prstGeom prst="rect">
            <a:avLst/>
          </a:prstGeom>
          <a:noFill/>
          <a:ln/>
        </p:spPr>
        <p:txBody>
          <a:bodyPr wrap="square" lIns="0" tIns="0" rIns="0" bIns="0" rtlCol="0" anchor="t"/>
          <a:lstStyle/>
          <a:p>
            <a:r>
              <a:rPr sz="1500" dirty="0" err="1"/>
              <a:t>Décès</a:t>
            </a:r>
            <a:r>
              <a:rPr sz="1500" dirty="0"/>
              <a:t> des enfants de </a:t>
            </a:r>
            <a:r>
              <a:rPr sz="1500" dirty="0" err="1"/>
              <a:t>moins</a:t>
            </a:r>
            <a:r>
              <a:rPr sz="1500" dirty="0"/>
              <a:t> de cinq </a:t>
            </a:r>
            <a:r>
              <a:rPr sz="1500" dirty="0" err="1"/>
              <a:t>ans</a:t>
            </a:r>
            <a:r>
              <a:rPr sz="1500" dirty="0"/>
              <a:t>, des </a:t>
            </a:r>
            <a:r>
              <a:rPr sz="1500" dirty="0" err="1"/>
              <a:t>nourrissons</a:t>
            </a:r>
            <a:r>
              <a:rPr sz="1500" dirty="0"/>
              <a:t> et des nouveau-</a:t>
            </a:r>
            <a:r>
              <a:rPr sz="1500" dirty="0" err="1"/>
              <a:t>nés</a:t>
            </a:r>
            <a:endParaRPr sz="1500" dirty="0"/>
          </a:p>
        </p:txBody>
      </p:sp>
      <p:sp>
        <p:nvSpPr>
          <p:cNvPr id="25" name="Text 23"/>
          <p:cNvSpPr/>
          <p:nvPr/>
        </p:nvSpPr>
        <p:spPr>
          <a:xfrm>
            <a:off x="4444901" y="2801773"/>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7" name="Text 25"/>
          <p:cNvSpPr/>
          <p:nvPr/>
        </p:nvSpPr>
        <p:spPr>
          <a:xfrm>
            <a:off x="4927402" y="3570721"/>
            <a:ext cx="3523539" cy="209550"/>
          </a:xfrm>
          <a:prstGeom prst="rect">
            <a:avLst/>
          </a:prstGeom>
          <a:noFill/>
          <a:ln/>
        </p:spPr>
        <p:txBody>
          <a:bodyPr wrap="square" lIns="0" tIns="0" rIns="0" bIns="0" rtlCol="0" anchor="t"/>
          <a:lstStyle/>
          <a:p>
            <a:pPr marL="0" indent="0" algn="l">
              <a:lnSpc>
                <a:spcPts val="1650"/>
              </a:lnSpc>
              <a:buNone/>
            </a:pPr>
            <a:r>
              <a:rPr lang="en-US" sz="1600" b="1" dirty="0">
                <a:solidFill>
                  <a:srgbClr val="00205B"/>
                </a:solidFill>
                <a:latin typeface="Open Sans" pitchFamily="34" charset="0"/>
                <a:ea typeface="Arial" pitchFamily="34" charset="-122"/>
                <a:cs typeface="Arial" pitchFamily="34" charset="-120"/>
              </a:rPr>
              <a:t>Perspectives à </a:t>
            </a:r>
            <a:r>
              <a:rPr lang="en-US" sz="1600" b="1" dirty="0" err="1">
                <a:solidFill>
                  <a:srgbClr val="00205B"/>
                </a:solidFill>
                <a:latin typeface="Open Sans" pitchFamily="34" charset="0"/>
                <a:ea typeface="Arial" pitchFamily="34" charset="-122"/>
                <a:cs typeface="Arial" pitchFamily="34" charset="-120"/>
              </a:rPr>
              <a:t>l’horizon</a:t>
            </a:r>
            <a:r>
              <a:rPr lang="en-US" sz="1600" b="1" dirty="0">
                <a:solidFill>
                  <a:srgbClr val="00205B"/>
                </a:solidFill>
                <a:latin typeface="Open Sans" pitchFamily="34" charset="0"/>
                <a:ea typeface="Arial" pitchFamily="34" charset="-122"/>
                <a:cs typeface="Arial" pitchFamily="34" charset="-120"/>
              </a:rPr>
              <a:t> 2030</a:t>
            </a:r>
            <a:endParaRPr lang="en-US" sz="1600" dirty="0"/>
          </a:p>
        </p:txBody>
      </p:sp>
      <p:sp>
        <p:nvSpPr>
          <p:cNvPr id="28" name="Text 26"/>
          <p:cNvSpPr/>
          <p:nvPr/>
        </p:nvSpPr>
        <p:spPr>
          <a:xfrm>
            <a:off x="4927402" y="3805572"/>
            <a:ext cx="3523539" cy="171450"/>
          </a:xfrm>
          <a:prstGeom prst="rect">
            <a:avLst/>
          </a:prstGeom>
          <a:noFill/>
          <a:ln/>
        </p:spPr>
        <p:txBody>
          <a:bodyPr wrap="square" lIns="0" tIns="0" rIns="0" bIns="0" rtlCol="0" anchor="t"/>
          <a:lstStyle/>
          <a:p>
            <a:r>
              <a:rPr sz="1500" dirty="0"/>
              <a:t>Sommes-nous sur la bonne </a:t>
            </a:r>
            <a:r>
              <a:rPr sz="1500" dirty="0" err="1"/>
              <a:t>voie</a:t>
            </a:r>
            <a:r>
              <a:rPr sz="1500" dirty="0"/>
              <a:t> pour </a:t>
            </a:r>
            <a:r>
              <a:rPr sz="1500" dirty="0" err="1"/>
              <a:t>atteindre</a:t>
            </a:r>
            <a:r>
              <a:rPr sz="1500" dirty="0"/>
              <a:t> les </a:t>
            </a:r>
            <a:r>
              <a:rPr sz="1500" dirty="0" err="1"/>
              <a:t>objectifs</a:t>
            </a:r>
            <a:r>
              <a:rPr sz="1500" dirty="0"/>
              <a:t> </a:t>
            </a:r>
            <a:r>
              <a:rPr sz="1500" dirty="0" err="1"/>
              <a:t>mondiaux</a:t>
            </a:r>
            <a:r>
              <a:rPr sz="1500" dirty="0"/>
              <a:t>?</a:t>
            </a:r>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3" name="Text 3">
            <a:extLst>
              <a:ext uri="{FF2B5EF4-FFF2-40B4-BE49-F238E27FC236}">
                <a16:creationId xmlns:a16="http://schemas.microsoft.com/office/drawing/2014/main" id="{EFBE51AB-E805-1BBD-E0C2-0DA3217C1F2F}"/>
              </a:ext>
            </a:extLst>
          </p:cNvPr>
          <p:cNvSpPr/>
          <p:nvPr/>
        </p:nvSpPr>
        <p:spPr>
          <a:xfrm>
            <a:off x="515284" y="208629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5" name="Text 7">
            <a:extLst>
              <a:ext uri="{FF2B5EF4-FFF2-40B4-BE49-F238E27FC236}">
                <a16:creationId xmlns:a16="http://schemas.microsoft.com/office/drawing/2014/main" id="{A26BD21A-D5F8-A47C-6726-DAF5CCB0E7A1}"/>
              </a:ext>
            </a:extLst>
          </p:cNvPr>
          <p:cNvSpPr/>
          <p:nvPr/>
        </p:nvSpPr>
        <p:spPr>
          <a:xfrm>
            <a:off x="4454045" y="2060925"/>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6" name="Text 11">
            <a:extLst>
              <a:ext uri="{FF2B5EF4-FFF2-40B4-BE49-F238E27FC236}">
                <a16:creationId xmlns:a16="http://schemas.microsoft.com/office/drawing/2014/main" id="{6C2CC740-1F1C-3F64-E182-DCBA73EDEE74}"/>
              </a:ext>
            </a:extLst>
          </p:cNvPr>
          <p:cNvSpPr/>
          <p:nvPr/>
        </p:nvSpPr>
        <p:spPr>
          <a:xfrm>
            <a:off x="515284" y="2836102"/>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38" name="Text 23">
            <a:extLst>
              <a:ext uri="{FF2B5EF4-FFF2-40B4-BE49-F238E27FC236}">
                <a16:creationId xmlns:a16="http://schemas.microsoft.com/office/drawing/2014/main" id="{B3BAAFA4-70A5-F670-298E-267E3290B3A6}"/>
              </a:ext>
            </a:extLst>
          </p:cNvPr>
          <p:cNvSpPr/>
          <p:nvPr/>
        </p:nvSpPr>
        <p:spPr>
          <a:xfrm>
            <a:off x="4444901" y="3524074"/>
            <a:ext cx="355550" cy="355550"/>
          </a:xfrm>
          <a:prstGeom prst="roundRect">
            <a:avLst>
              <a:gd name="adj" fmla="val 257179"/>
            </a:avLst>
          </a:prstGeom>
          <a:solidFill>
            <a:srgbClr val="009ADE"/>
          </a:solidFill>
          <a:ln/>
        </p:spPr>
        <p:txBody>
          <a:bodyPr wrap="square" rtlCol="0" anchor="ctr"/>
          <a:lstStyle/>
          <a:p>
            <a:pPr marL="0" indent="0">
              <a:buNone/>
            </a:pPr>
            <a:endParaRPr lang="en-US" sz="2000" dirty="0"/>
          </a:p>
        </p:txBody>
      </p:sp>
      <p:sp>
        <p:nvSpPr>
          <p:cNvPr id="26" name="Text 24"/>
          <p:cNvSpPr/>
          <p:nvPr/>
        </p:nvSpPr>
        <p:spPr>
          <a:xfrm>
            <a:off x="4579311" y="3589009"/>
            <a:ext cx="210060" cy="263306"/>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6</a:t>
            </a:r>
            <a:endParaRPr lang="en-US" sz="1200" dirty="0"/>
          </a:p>
        </p:txBody>
      </p:sp>
      <p:sp>
        <p:nvSpPr>
          <p:cNvPr id="14" name="Text 12"/>
          <p:cNvSpPr/>
          <p:nvPr/>
        </p:nvSpPr>
        <p:spPr>
          <a:xfrm>
            <a:off x="645134" y="2896270"/>
            <a:ext cx="216693" cy="313669"/>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3</a:t>
            </a:r>
            <a:endParaRPr lang="en-US" sz="1200" dirty="0"/>
          </a:p>
        </p:txBody>
      </p:sp>
      <p:sp>
        <p:nvSpPr>
          <p:cNvPr id="6" name="Text 4"/>
          <p:cNvSpPr/>
          <p:nvPr/>
        </p:nvSpPr>
        <p:spPr>
          <a:xfrm>
            <a:off x="646807" y="2160319"/>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1</a:t>
            </a:r>
            <a:endParaRPr lang="en-US" sz="1200" dirty="0"/>
          </a:p>
        </p:txBody>
      </p:sp>
      <p:sp>
        <p:nvSpPr>
          <p:cNvPr id="18" name="Text 16"/>
          <p:cNvSpPr/>
          <p:nvPr/>
        </p:nvSpPr>
        <p:spPr>
          <a:xfrm>
            <a:off x="4568955" y="2864172"/>
            <a:ext cx="130620" cy="218801"/>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4</a:t>
            </a:r>
            <a:endParaRPr lang="en-US" sz="1200" dirty="0"/>
          </a:p>
        </p:txBody>
      </p:sp>
      <p:sp>
        <p:nvSpPr>
          <p:cNvPr id="10" name="Text 8"/>
          <p:cNvSpPr/>
          <p:nvPr/>
        </p:nvSpPr>
        <p:spPr>
          <a:xfrm>
            <a:off x="4583757" y="2103965"/>
            <a:ext cx="79242" cy="209550"/>
          </a:xfrm>
          <a:prstGeom prst="rect">
            <a:avLst/>
          </a:prstGeom>
          <a:noFill/>
          <a:ln/>
        </p:spPr>
        <p:txBody>
          <a:bodyPr wrap="square" lIns="0" tIns="0" rIns="0" bIns="0" rtlCol="0" anchor="t"/>
          <a:lstStyle/>
          <a:p>
            <a:pPr marL="0" indent="0" algn="l">
              <a:lnSpc>
                <a:spcPts val="1650"/>
              </a:lnSpc>
              <a:spcAft>
                <a:spcPts val="1200"/>
              </a:spcAft>
              <a:buNone/>
            </a:pPr>
            <a:r>
              <a:rPr lang="en-US" sz="1200" b="1" dirty="0">
                <a:solidFill>
                  <a:srgbClr val="333333"/>
                </a:solidFill>
                <a:latin typeface="Open Sans" pitchFamily="34" charset="0"/>
                <a:ea typeface="Arial" pitchFamily="34" charset="-122"/>
                <a:cs typeface="Arial" pitchFamily="34" charset="-120"/>
              </a:rPr>
              <a:t>2</a:t>
            </a:r>
            <a:endParaRPr lang="en-US" sz="1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8FD4EDF-3324-BE3C-0D13-D327D0A10DE6}"/>
            </a:ext>
          </a:extLst>
        </p:cNvPr>
        <p:cNvGrpSpPr/>
        <p:nvPr/>
      </p:nvGrpSpPr>
      <p:grpSpPr>
        <a:xfrm>
          <a:off x="0" y="0"/>
          <a:ext cx="0" cy="0"/>
          <a:chOff x="0" y="0"/>
          <a:chExt cx="0" cy="0"/>
        </a:xfrm>
      </p:grpSpPr>
      <p:sp>
        <p:nvSpPr>
          <p:cNvPr id="37" name="Text 24">
            <a:extLst>
              <a:ext uri="{FF2B5EF4-FFF2-40B4-BE49-F238E27FC236}">
                <a16:creationId xmlns:a16="http://schemas.microsoft.com/office/drawing/2014/main" id="{F05E8CBE-AAEE-96A0-EA35-FB0D6AE3D168}"/>
              </a:ext>
            </a:extLst>
          </p:cNvPr>
          <p:cNvSpPr/>
          <p:nvPr/>
        </p:nvSpPr>
        <p:spPr>
          <a:xfrm>
            <a:off x="373349" y="2591950"/>
            <a:ext cx="8355625" cy="522982"/>
          </a:xfrm>
          <a:prstGeom prst="rect">
            <a:avLst/>
          </a:prstGeom>
          <a:solidFill>
            <a:srgbClr val="E3F2FD"/>
          </a:solidFill>
          <a:ln/>
        </p:spPr>
        <p:txBody>
          <a:bodyPr wrap="square" rtlCol="0" anchor="ctr"/>
          <a:lstStyle/>
          <a:p>
            <a:pPr marL="0" indent="0">
              <a:lnSpc>
                <a:spcPts val="2000"/>
              </a:lnSpc>
              <a:buNone/>
            </a:pPr>
            <a:endParaRPr lang="en-US" sz="17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 0">
            <a:extLst>
              <a:ext uri="{FF2B5EF4-FFF2-40B4-BE49-F238E27FC236}">
                <a16:creationId xmlns:a16="http://schemas.microsoft.com/office/drawing/2014/main" id="{C0902911-8900-9FD4-C752-A0E38351D72A}"/>
              </a:ext>
            </a:extLst>
          </p:cNvPr>
          <p:cNvSpPr/>
          <p:nvPr/>
        </p:nvSpPr>
        <p:spPr>
          <a:xfrm>
            <a:off x="0" y="0"/>
            <a:ext cx="9144000" cy="353467"/>
          </a:xfrm>
          <a:prstGeom prst="rect">
            <a:avLst/>
          </a:prstGeom>
          <a:solidFill>
            <a:srgbClr val="00205B"/>
          </a:solidFill>
          <a:ln/>
        </p:spPr>
        <p:txBody>
          <a:bodyPr wrap="square" rtlCol="0" anchor="ctr"/>
          <a:lstStyle/>
          <a:p>
            <a:pPr marL="0" indent="0">
              <a:buNone/>
            </a:pPr>
            <a:endParaRPr lang="en-US" dirty="0"/>
          </a:p>
        </p:txBody>
      </p:sp>
      <p:sp>
        <p:nvSpPr>
          <p:cNvPr id="3" name="Text 1">
            <a:extLst>
              <a:ext uri="{FF2B5EF4-FFF2-40B4-BE49-F238E27FC236}">
                <a16:creationId xmlns:a16="http://schemas.microsoft.com/office/drawing/2014/main" id="{BEF162AA-9E6C-8074-9EE1-8F335CC13B98}"/>
              </a:ext>
            </a:extLst>
          </p:cNvPr>
          <p:cNvSpPr/>
          <p:nvPr/>
        </p:nvSpPr>
        <p:spPr>
          <a:xfrm>
            <a:off x="288956" y="29021"/>
            <a:ext cx="8161020" cy="29914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La population de l’Afrique : un continent en croissance</a:t>
            </a:r>
            <a:endParaRPr lang="en-US" sz="2000" dirty="0"/>
          </a:p>
        </p:txBody>
      </p:sp>
      <p:sp>
        <p:nvSpPr>
          <p:cNvPr id="4" name="Text 2">
            <a:extLst>
              <a:ext uri="{FF2B5EF4-FFF2-40B4-BE49-F238E27FC236}">
                <a16:creationId xmlns:a16="http://schemas.microsoft.com/office/drawing/2014/main" id="{6268185F-CC16-33DB-B4BD-FDBEF83B28C2}"/>
              </a:ext>
            </a:extLst>
          </p:cNvPr>
          <p:cNvSpPr/>
          <p:nvPr/>
        </p:nvSpPr>
        <p:spPr>
          <a:xfrm>
            <a:off x="288956" y="526438"/>
            <a:ext cx="7727987" cy="1219794"/>
          </a:xfrm>
          <a:prstGeom prst="rect">
            <a:avLst/>
          </a:prstGeom>
          <a:noFill/>
          <a:ln/>
        </p:spPr>
        <p:txBody>
          <a:bodyPr wrap="square" lIns="0" tIns="0" rIns="0" bIns="0" rtlCol="0" anchor="t"/>
          <a:lstStyle/>
          <a:p>
            <a:r>
              <a:t>L’Afrique est le continent à la croissance la plus rapide au monde.</a:t>
            </a:r>
          </a:p>
          <a:p>
            <a:endParaRPr/>
          </a:p>
          <a:p>
            <a:r>
              <a:t>En seulement 25 ans, sa population a plus que doublé, passant de 675 millions en 2000 à plus de 1,5 milliard aujourd’hui.</a:t>
            </a:r>
          </a:p>
        </p:txBody>
      </p:sp>
      <p:sp>
        <p:nvSpPr>
          <p:cNvPr id="25" name="Text 23">
            <a:extLst>
              <a:ext uri="{FF2B5EF4-FFF2-40B4-BE49-F238E27FC236}">
                <a16:creationId xmlns:a16="http://schemas.microsoft.com/office/drawing/2014/main" id="{E0DDC931-0ACC-0DA5-00E8-38E4CD09AD1A}"/>
              </a:ext>
            </a:extLst>
          </p:cNvPr>
          <p:cNvSpPr/>
          <p:nvPr/>
        </p:nvSpPr>
        <p:spPr>
          <a:xfrm>
            <a:off x="463564" y="2700262"/>
            <a:ext cx="6450176" cy="217764"/>
          </a:xfrm>
          <a:prstGeom prst="rect">
            <a:avLst/>
          </a:prstGeom>
          <a:noFill/>
          <a:ln/>
        </p:spPr>
        <p:txBody>
          <a:bodyPr wrap="square" lIns="0" tIns="0" rIns="0" bIns="0" rtlCol="0" anchor="t"/>
          <a:lstStyle/>
          <a:p>
            <a:r>
              <a:rPr dirty="0"/>
              <a:t>Une </a:t>
            </a:r>
            <a:r>
              <a:rPr dirty="0" err="1"/>
              <a:t>personne</a:t>
            </a:r>
            <a:r>
              <a:rPr dirty="0"/>
              <a:t> sur quatre dans le monde </a:t>
            </a:r>
            <a:r>
              <a:rPr dirty="0" err="1"/>
              <a:t>vivra</a:t>
            </a:r>
            <a:r>
              <a:rPr dirty="0"/>
              <a:t> </a:t>
            </a:r>
            <a:r>
              <a:rPr dirty="0" err="1"/>
              <a:t>en</a:t>
            </a:r>
            <a:r>
              <a:rPr dirty="0"/>
              <a:t> Afrique.</a:t>
            </a:r>
          </a:p>
        </p:txBody>
      </p:sp>
      <p:sp>
        <p:nvSpPr>
          <p:cNvPr id="26" name="Text 24">
            <a:extLst>
              <a:ext uri="{FF2B5EF4-FFF2-40B4-BE49-F238E27FC236}">
                <a16:creationId xmlns:a16="http://schemas.microsoft.com/office/drawing/2014/main" id="{9316C729-65DB-4973-391C-04DD0F5676CE}"/>
              </a:ext>
            </a:extLst>
          </p:cNvPr>
          <p:cNvSpPr/>
          <p:nvPr/>
        </p:nvSpPr>
        <p:spPr>
          <a:xfrm>
            <a:off x="339327" y="1860352"/>
            <a:ext cx="8423671" cy="522982"/>
          </a:xfrm>
          <a:prstGeom prst="rect">
            <a:avLst/>
          </a:prstGeom>
          <a:solidFill>
            <a:srgbClr val="E3F2FD"/>
          </a:solidFill>
          <a:ln/>
        </p:spPr>
        <p:txBody>
          <a:bodyPr wrap="square" rtlCol="0" anchor="ctr"/>
          <a:lstStyle/>
          <a:p>
            <a:pPr marL="0" indent="0">
              <a:buNone/>
            </a:pPr>
            <a:endParaRPr lang="en-US" dirty="0"/>
          </a:p>
        </p:txBody>
      </p:sp>
      <p:sp>
        <p:nvSpPr>
          <p:cNvPr id="27" name="Shape 25">
            <a:extLst>
              <a:ext uri="{FF2B5EF4-FFF2-40B4-BE49-F238E27FC236}">
                <a16:creationId xmlns:a16="http://schemas.microsoft.com/office/drawing/2014/main" id="{A3C7EF56-3DDA-3429-EE46-376F417D7A74}"/>
              </a:ext>
            </a:extLst>
          </p:cNvPr>
          <p:cNvSpPr/>
          <p:nvPr/>
        </p:nvSpPr>
        <p:spPr>
          <a:xfrm>
            <a:off x="329922" y="1856482"/>
            <a:ext cx="0" cy="522982"/>
          </a:xfrm>
          <a:prstGeom prst="line">
            <a:avLst/>
          </a:prstGeom>
          <a:noFill/>
          <a:ln w="47625">
            <a:solidFill>
              <a:srgbClr val="009ADE"/>
            </a:solidFill>
            <a:prstDash val="solid"/>
          </a:ln>
        </p:spPr>
        <p:txBody>
          <a:bodyPr/>
          <a:lstStyle/>
          <a:p>
            <a:endParaRPr/>
          </a:p>
        </p:txBody>
      </p:sp>
      <p:sp>
        <p:nvSpPr>
          <p:cNvPr id="28" name="Text 26">
            <a:extLst>
              <a:ext uri="{FF2B5EF4-FFF2-40B4-BE49-F238E27FC236}">
                <a16:creationId xmlns:a16="http://schemas.microsoft.com/office/drawing/2014/main" id="{09D0FFD0-F960-DEE7-303B-3E8D76F09C65}"/>
              </a:ext>
            </a:extLst>
          </p:cNvPr>
          <p:cNvSpPr/>
          <p:nvPr/>
        </p:nvSpPr>
        <p:spPr>
          <a:xfrm>
            <a:off x="508278" y="1895138"/>
            <a:ext cx="8305800" cy="319980"/>
          </a:xfrm>
          <a:prstGeom prst="rect">
            <a:avLst/>
          </a:prstGeom>
          <a:noFill/>
          <a:ln/>
        </p:spPr>
        <p:txBody>
          <a:bodyPr wrap="square" lIns="0" tIns="0" rIns="0" bIns="0" rtlCol="0" anchor="t"/>
          <a:lstStyle/>
          <a:p>
            <a:r>
              <a:t>L’Afrique représentera plus de la moitié de la croissance démographique mondiale d’ici 2050.</a:t>
            </a:r>
          </a:p>
        </p:txBody>
      </p:sp>
      <p:sp>
        <p:nvSpPr>
          <p:cNvPr id="29" name="Text 27">
            <a:extLst>
              <a:ext uri="{FF2B5EF4-FFF2-40B4-BE49-F238E27FC236}">
                <a16:creationId xmlns:a16="http://schemas.microsoft.com/office/drawing/2014/main" id="{993D7B8D-3E30-16DA-79DE-D34223662C60}"/>
              </a:ext>
            </a:extLst>
          </p:cNvPr>
          <p:cNvSpPr/>
          <p:nvPr/>
        </p:nvSpPr>
        <p:spPr>
          <a:xfrm>
            <a:off x="363140" y="3291751"/>
            <a:ext cx="8355623" cy="522982"/>
          </a:xfrm>
          <a:prstGeom prst="rect">
            <a:avLst/>
          </a:prstGeom>
          <a:solidFill>
            <a:srgbClr val="E3F2FD"/>
          </a:solidFill>
          <a:ln/>
        </p:spPr>
        <p:txBody>
          <a:bodyPr wrap="square" rtlCol="0" anchor="ctr"/>
          <a:lstStyle/>
          <a:p>
            <a:pPr marL="0" indent="0">
              <a:buNone/>
            </a:pPr>
            <a:endParaRPr lang="en-US" dirty="0"/>
          </a:p>
        </p:txBody>
      </p:sp>
      <p:sp>
        <p:nvSpPr>
          <p:cNvPr id="30" name="Shape 28">
            <a:extLst>
              <a:ext uri="{FF2B5EF4-FFF2-40B4-BE49-F238E27FC236}">
                <a16:creationId xmlns:a16="http://schemas.microsoft.com/office/drawing/2014/main" id="{38B2D810-A5A0-7850-A808-EC88D82A9DFF}"/>
              </a:ext>
            </a:extLst>
          </p:cNvPr>
          <p:cNvSpPr/>
          <p:nvPr/>
        </p:nvSpPr>
        <p:spPr>
          <a:xfrm>
            <a:off x="339328" y="3283148"/>
            <a:ext cx="0" cy="522982"/>
          </a:xfrm>
          <a:prstGeom prst="line">
            <a:avLst/>
          </a:prstGeom>
          <a:noFill/>
          <a:ln w="47625">
            <a:solidFill>
              <a:srgbClr val="009ADE"/>
            </a:solidFill>
            <a:prstDash val="solid"/>
          </a:ln>
        </p:spPr>
        <p:txBody>
          <a:bodyPr/>
          <a:lstStyle/>
          <a:p>
            <a:endParaRPr/>
          </a:p>
        </p:txBody>
      </p:sp>
      <p:sp>
        <p:nvSpPr>
          <p:cNvPr id="31" name="Text 29">
            <a:extLst>
              <a:ext uri="{FF2B5EF4-FFF2-40B4-BE49-F238E27FC236}">
                <a16:creationId xmlns:a16="http://schemas.microsoft.com/office/drawing/2014/main" id="{E1CE2A08-59FE-8441-23E9-855B5A6BBEBD}"/>
              </a:ext>
            </a:extLst>
          </p:cNvPr>
          <p:cNvSpPr/>
          <p:nvPr/>
        </p:nvSpPr>
        <p:spPr>
          <a:xfrm>
            <a:off x="463564" y="3291751"/>
            <a:ext cx="8255199" cy="258990"/>
          </a:xfrm>
          <a:prstGeom prst="rect">
            <a:avLst/>
          </a:prstGeom>
          <a:noFill/>
          <a:ln/>
        </p:spPr>
        <p:txBody>
          <a:bodyPr wrap="square" lIns="0" tIns="0" rIns="0" bIns="0" rtlCol="0" anchor="t"/>
          <a:lstStyle/>
          <a:p>
            <a:r>
              <a:rPr dirty="0"/>
              <a:t>Les </a:t>
            </a:r>
            <a:r>
              <a:rPr dirty="0" err="1"/>
              <a:t>systèmes</a:t>
            </a:r>
            <a:r>
              <a:rPr dirty="0"/>
              <a:t> de santé </a:t>
            </a:r>
            <a:r>
              <a:rPr dirty="0" err="1"/>
              <a:t>devront</a:t>
            </a:r>
            <a:r>
              <a:rPr dirty="0"/>
              <a:t> </a:t>
            </a:r>
            <a:r>
              <a:rPr dirty="0" err="1"/>
              <a:t>croître</a:t>
            </a:r>
            <a:r>
              <a:rPr dirty="0"/>
              <a:t> plus </a:t>
            </a:r>
            <a:r>
              <a:rPr dirty="0" err="1"/>
              <a:t>rapidement</a:t>
            </a:r>
            <a:r>
              <a:rPr dirty="0"/>
              <a:t> </a:t>
            </a:r>
            <a:r>
              <a:rPr dirty="0" err="1"/>
              <a:t>que</a:t>
            </a:r>
            <a:r>
              <a:rPr dirty="0"/>
              <a:t> la population pour </a:t>
            </a:r>
            <a:r>
              <a:rPr dirty="0" err="1"/>
              <a:t>répondre</a:t>
            </a:r>
            <a:r>
              <a:rPr dirty="0"/>
              <a:t> à la </a:t>
            </a:r>
            <a:r>
              <a:rPr dirty="0" err="1"/>
              <a:t>demande</a:t>
            </a:r>
            <a:r>
              <a:rPr dirty="0"/>
              <a:t>.</a:t>
            </a:r>
          </a:p>
        </p:txBody>
      </p:sp>
      <p:sp>
        <p:nvSpPr>
          <p:cNvPr id="34" name="Text 32">
            <a:extLst>
              <a:ext uri="{FF2B5EF4-FFF2-40B4-BE49-F238E27FC236}">
                <a16:creationId xmlns:a16="http://schemas.microsoft.com/office/drawing/2014/main" id="{3070B5E7-70BD-E1FB-B020-38A7A02BF26A}"/>
              </a:ext>
            </a:extLst>
          </p:cNvPr>
          <p:cNvSpPr/>
          <p:nvPr/>
        </p:nvSpPr>
        <p:spPr>
          <a:xfrm>
            <a:off x="381000" y="4208332"/>
            <a:ext cx="8212098" cy="412209"/>
          </a:xfrm>
          <a:prstGeom prst="rect">
            <a:avLst/>
          </a:prstGeom>
          <a:noFill/>
          <a:ln/>
        </p:spPr>
        <p:txBody>
          <a:bodyPr wrap="square" lIns="0" tIns="0" rIns="0" bIns="0" rtlCol="0" anchor="t"/>
          <a:lstStyle/>
          <a:p>
            <a:r>
              <a:t>Comprendre la structure par âge et par sexe aide à orienter les ressources.</a:t>
            </a:r>
          </a:p>
        </p:txBody>
      </p:sp>
      <p:sp>
        <p:nvSpPr>
          <p:cNvPr id="35" name="Text 33">
            <a:extLst>
              <a:ext uri="{FF2B5EF4-FFF2-40B4-BE49-F238E27FC236}">
                <a16:creationId xmlns:a16="http://schemas.microsoft.com/office/drawing/2014/main" id="{B6228993-79C9-1C59-4020-65ED5F7FE44A}"/>
              </a:ext>
            </a:extLst>
          </p:cNvPr>
          <p:cNvSpPr/>
          <p:nvPr/>
        </p:nvSpPr>
        <p:spPr>
          <a:xfrm>
            <a:off x="0" y="5048399"/>
            <a:ext cx="9144000" cy="95101"/>
          </a:xfrm>
          <a:prstGeom prst="rect">
            <a:avLst/>
          </a:prstGeom>
          <a:solidFill>
            <a:srgbClr val="00205B"/>
          </a:solidFill>
          <a:ln/>
        </p:spPr>
        <p:txBody>
          <a:bodyPr wrap="square" rtlCol="0" anchor="ctr"/>
          <a:lstStyle/>
          <a:p>
            <a:pPr marL="0" indent="0">
              <a:buNone/>
            </a:pPr>
            <a:endParaRPr lang="en-US" dirty="0"/>
          </a:p>
        </p:txBody>
      </p:sp>
      <p:sp>
        <p:nvSpPr>
          <p:cNvPr id="39" name="Shape 25">
            <a:extLst>
              <a:ext uri="{FF2B5EF4-FFF2-40B4-BE49-F238E27FC236}">
                <a16:creationId xmlns:a16="http://schemas.microsoft.com/office/drawing/2014/main" id="{F0FBFCE8-46B1-90CD-A531-20A51445A896}"/>
              </a:ext>
            </a:extLst>
          </p:cNvPr>
          <p:cNvSpPr/>
          <p:nvPr/>
        </p:nvSpPr>
        <p:spPr>
          <a:xfrm>
            <a:off x="329922" y="2581306"/>
            <a:ext cx="0" cy="522982"/>
          </a:xfrm>
          <a:prstGeom prst="line">
            <a:avLst/>
          </a:prstGeom>
          <a:noFill/>
          <a:ln w="47625">
            <a:solidFill>
              <a:srgbClr val="009ADE"/>
            </a:solidFill>
            <a:prstDash val="solid"/>
          </a:ln>
        </p:spPr>
        <p:txBody>
          <a:bodyPr/>
          <a:lstStyle/>
          <a:p>
            <a:endParaRPr/>
          </a:p>
        </p:txBody>
      </p:sp>
    </p:spTree>
    <p:extLst>
      <p:ext uri="{BB962C8B-B14F-4D97-AF65-F5344CB8AC3E}">
        <p14:creationId xmlns:p14="http://schemas.microsoft.com/office/powerpoint/2010/main" val="2478483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186273" y="111405"/>
            <a:ext cx="7357528" cy="437540"/>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Pyramide des âges : Une population très jeune</a:t>
            </a:r>
            <a:endParaRPr lang="en-US" sz="2000" dirty="0"/>
          </a:p>
        </p:txBody>
      </p:sp>
      <p:sp>
        <p:nvSpPr>
          <p:cNvPr id="4" name="Text 2"/>
          <p:cNvSpPr/>
          <p:nvPr/>
        </p:nvSpPr>
        <p:spPr>
          <a:xfrm>
            <a:off x="170197" y="869207"/>
            <a:ext cx="2957047" cy="1055588"/>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194010" y="922078"/>
            <a:ext cx="0" cy="1002717"/>
          </a:xfrm>
          <a:prstGeom prst="line">
            <a:avLst/>
          </a:prstGeom>
          <a:noFill/>
          <a:ln w="47625">
            <a:solidFill>
              <a:srgbClr val="009ADE"/>
            </a:solidFill>
            <a:prstDash val="solid"/>
          </a:ln>
        </p:spPr>
        <p:txBody>
          <a:bodyPr/>
          <a:lstStyle/>
          <a:p>
            <a:endParaRPr/>
          </a:p>
        </p:txBody>
      </p:sp>
      <p:sp>
        <p:nvSpPr>
          <p:cNvPr id="6" name="Text 4"/>
          <p:cNvSpPr/>
          <p:nvPr/>
        </p:nvSpPr>
        <p:spPr>
          <a:xfrm>
            <a:off x="297149" y="894226"/>
            <a:ext cx="2472500" cy="226710"/>
          </a:xfrm>
          <a:prstGeom prst="rect">
            <a:avLst/>
          </a:prstGeom>
          <a:noFill/>
          <a:ln/>
        </p:spPr>
        <p:txBody>
          <a:bodyPr wrap="square" lIns="0" tIns="0" rIns="0" bIns="0" rtlCol="0" anchor="t"/>
          <a:lstStyle/>
          <a:p>
            <a:r>
              <a:rPr sz="1200" b="1" dirty="0">
                <a:latin typeface="Open Sans" panose="020B0606030504020204" pitchFamily="34" charset="0"/>
                <a:ea typeface="Open Sans" panose="020B0606030504020204" pitchFamily="34" charset="0"/>
                <a:cs typeface="Open Sans" panose="020B0606030504020204" pitchFamily="34" charset="0"/>
              </a:rPr>
              <a:t>Comment lire </a:t>
            </a:r>
            <a:r>
              <a:rPr sz="1200" b="1" dirty="0" err="1">
                <a:latin typeface="Open Sans" panose="020B0606030504020204" pitchFamily="34" charset="0"/>
                <a:ea typeface="Open Sans" panose="020B0606030504020204" pitchFamily="34" charset="0"/>
                <a:cs typeface="Open Sans" panose="020B0606030504020204" pitchFamily="34" charset="0"/>
              </a:rPr>
              <a:t>ce</a:t>
            </a:r>
            <a:r>
              <a:rPr sz="1200" b="1" dirty="0">
                <a:latin typeface="Open Sans" panose="020B0606030504020204" pitchFamily="34" charset="0"/>
                <a:ea typeface="Open Sans" panose="020B0606030504020204" pitchFamily="34" charset="0"/>
                <a:cs typeface="Open Sans" panose="020B0606030504020204" pitchFamily="34" charset="0"/>
              </a:rPr>
              <a:t> </a:t>
            </a:r>
            <a:r>
              <a:rPr sz="1200" b="1" dirty="0" err="1">
                <a:latin typeface="Open Sans" panose="020B0606030504020204" pitchFamily="34" charset="0"/>
                <a:ea typeface="Open Sans" panose="020B0606030504020204" pitchFamily="34" charset="0"/>
                <a:cs typeface="Open Sans" panose="020B0606030504020204" pitchFamily="34" charset="0"/>
              </a:rPr>
              <a:t>graphique</a:t>
            </a:r>
            <a:endParaRPr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303816" y="1115001"/>
            <a:ext cx="2764594" cy="617995"/>
          </a:xfrm>
          <a:prstGeom prst="rect">
            <a:avLst/>
          </a:prstGeom>
          <a:noFill/>
          <a:ln/>
        </p:spPr>
        <p:txBody>
          <a:bodyPr wrap="square" lIns="0" tIns="0" rIns="0" bIns="0" rtlCol="0" anchor="t"/>
          <a:lstStyle/>
          <a:p>
            <a:r>
              <a:rPr sz="1200" dirty="0">
                <a:latin typeface="Open Sans" panose="020B0606030504020204" pitchFamily="34" charset="0"/>
                <a:ea typeface="Open Sans" panose="020B0606030504020204" pitchFamily="34" charset="0"/>
                <a:cs typeface="Open Sans" panose="020B0606030504020204" pitchFamily="34" charset="0"/>
              </a:rPr>
              <a:t>Cette </a:t>
            </a:r>
            <a:r>
              <a:rPr sz="1200" dirty="0" err="1">
                <a:latin typeface="Open Sans" panose="020B0606030504020204" pitchFamily="34" charset="0"/>
                <a:ea typeface="Open Sans" panose="020B0606030504020204" pitchFamily="34" charset="0"/>
                <a:cs typeface="Open Sans" panose="020B0606030504020204" pitchFamily="34" charset="0"/>
              </a:rPr>
              <a:t>pyramide</a:t>
            </a:r>
            <a:r>
              <a:rPr sz="1200" dirty="0">
                <a:latin typeface="Open Sans" panose="020B0606030504020204" pitchFamily="34" charset="0"/>
                <a:ea typeface="Open Sans" panose="020B0606030504020204" pitchFamily="34" charset="0"/>
                <a:cs typeface="Open Sans" panose="020B0606030504020204" pitchFamily="34" charset="0"/>
              </a:rPr>
              <a:t> montre le </a:t>
            </a:r>
            <a:r>
              <a:rPr sz="1200" dirty="0" err="1">
                <a:latin typeface="Open Sans" panose="020B0606030504020204" pitchFamily="34" charset="0"/>
                <a:ea typeface="Open Sans" panose="020B0606030504020204" pitchFamily="34" charset="0"/>
                <a:cs typeface="Open Sans" panose="020B0606030504020204" pitchFamily="34" charset="0"/>
              </a:rPr>
              <a:t>nombre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d’hommes</a:t>
            </a:r>
            <a:r>
              <a:rPr sz="1200" dirty="0">
                <a:latin typeface="Open Sans" panose="020B0606030504020204" pitchFamily="34" charset="0"/>
                <a:ea typeface="Open Sans" panose="020B0606030504020204" pitchFamily="34" charset="0"/>
                <a:cs typeface="Open Sans" panose="020B0606030504020204" pitchFamily="34" charset="0"/>
              </a:rPr>
              <a:t> (bleu, à gauche) et de femmes (orange, à droite) dans </a:t>
            </a:r>
            <a:r>
              <a:rPr sz="1200" dirty="0" err="1">
                <a:latin typeface="Open Sans" panose="020B0606030504020204" pitchFamily="34" charset="0"/>
                <a:ea typeface="Open Sans" panose="020B0606030504020204" pitchFamily="34" charset="0"/>
                <a:cs typeface="Open Sans" panose="020B0606030504020204" pitchFamily="34" charset="0"/>
              </a:rPr>
              <a:t>chaque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groupe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d’âge</a:t>
            </a:r>
            <a:r>
              <a:rPr sz="1200" dirty="0">
                <a:latin typeface="Open Sans" panose="020B0606030504020204" pitchFamily="34" charset="0"/>
                <a:ea typeface="Open Sans" panose="020B0606030504020204" pitchFamily="34" charset="0"/>
                <a:cs typeface="Open Sans" panose="020B0606030504020204" pitchFamily="34" charset="0"/>
              </a:rPr>
              <a:t> des 47 pays.</a:t>
            </a:r>
          </a:p>
        </p:txBody>
      </p:sp>
      <p:sp>
        <p:nvSpPr>
          <p:cNvPr id="8" name="Text 6"/>
          <p:cNvSpPr/>
          <p:nvPr/>
        </p:nvSpPr>
        <p:spPr>
          <a:xfrm>
            <a:off x="194766" y="2030252"/>
            <a:ext cx="2957033" cy="1118867"/>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188338" y="2021931"/>
            <a:ext cx="5672" cy="1055588"/>
          </a:xfrm>
          <a:prstGeom prst="line">
            <a:avLst/>
          </a:prstGeom>
          <a:noFill/>
          <a:ln w="47625">
            <a:solidFill>
              <a:srgbClr val="009ADE"/>
            </a:solidFill>
            <a:prstDash val="solid"/>
          </a:ln>
        </p:spPr>
        <p:txBody>
          <a:bodyPr/>
          <a:lstStyle/>
          <a:p>
            <a:endParaRPr/>
          </a:p>
        </p:txBody>
      </p:sp>
      <p:sp>
        <p:nvSpPr>
          <p:cNvPr id="10" name="Text 8"/>
          <p:cNvSpPr/>
          <p:nvPr/>
        </p:nvSpPr>
        <p:spPr>
          <a:xfrm>
            <a:off x="275074" y="2027361"/>
            <a:ext cx="2793336" cy="143227"/>
          </a:xfrm>
          <a:prstGeom prst="rect">
            <a:avLst/>
          </a:prstGeom>
          <a:noFill/>
          <a:ln/>
        </p:spPr>
        <p:txBody>
          <a:bodyPr wrap="square" lIns="0" tIns="0" rIns="0" bIns="0" rtlCol="0" anchor="t"/>
          <a:lstStyle/>
          <a:p>
            <a:r>
              <a:rPr sz="1200" b="1" dirty="0" err="1">
                <a:latin typeface="Open Sans" panose="020B0606030504020204" pitchFamily="34" charset="0"/>
                <a:ea typeface="Open Sans" panose="020B0606030504020204" pitchFamily="34" charset="0"/>
                <a:cs typeface="Open Sans" panose="020B0606030504020204" pitchFamily="34" charset="0"/>
              </a:rPr>
              <a:t>Pourquoi</a:t>
            </a:r>
            <a:r>
              <a:rPr sz="1200" b="1" dirty="0">
                <a:latin typeface="Open Sans" panose="020B0606030504020204" pitchFamily="34" charset="0"/>
                <a:ea typeface="Open Sans" panose="020B0606030504020204" pitchFamily="34" charset="0"/>
                <a:cs typeface="Open Sans" panose="020B0606030504020204" pitchFamily="34" charset="0"/>
              </a:rPr>
              <a:t> la base est-</a:t>
            </a:r>
            <a:r>
              <a:rPr sz="1200" b="1" dirty="0" err="1">
                <a:latin typeface="Open Sans" panose="020B0606030504020204" pitchFamily="34" charset="0"/>
                <a:ea typeface="Open Sans" panose="020B0606030504020204" pitchFamily="34" charset="0"/>
                <a:cs typeface="Open Sans" panose="020B0606030504020204" pitchFamily="34" charset="0"/>
              </a:rPr>
              <a:t>elle</a:t>
            </a:r>
            <a:r>
              <a:rPr sz="1200" b="1" dirty="0">
                <a:latin typeface="Open Sans" panose="020B0606030504020204" pitchFamily="34" charset="0"/>
                <a:ea typeface="Open Sans" panose="020B0606030504020204" pitchFamily="34" charset="0"/>
                <a:cs typeface="Open Sans" panose="020B0606030504020204" pitchFamily="34" charset="0"/>
              </a:rPr>
              <a:t> </a:t>
            </a:r>
            <a:r>
              <a:rPr sz="1200" b="1" dirty="0" err="1">
                <a:latin typeface="Open Sans" panose="020B0606030504020204" pitchFamily="34" charset="0"/>
                <a:ea typeface="Open Sans" panose="020B0606030504020204" pitchFamily="34" charset="0"/>
                <a:cs typeface="Open Sans" panose="020B0606030504020204" pitchFamily="34" charset="0"/>
              </a:rPr>
              <a:t>si</a:t>
            </a:r>
            <a:r>
              <a:rPr sz="1200" b="1" dirty="0">
                <a:latin typeface="Open Sans" panose="020B0606030504020204" pitchFamily="34" charset="0"/>
                <a:ea typeface="Open Sans" panose="020B0606030504020204" pitchFamily="34" charset="0"/>
                <a:cs typeface="Open Sans" panose="020B0606030504020204" pitchFamily="34" charset="0"/>
              </a:rPr>
              <a:t> large?</a:t>
            </a:r>
          </a:p>
        </p:txBody>
      </p:sp>
      <p:sp>
        <p:nvSpPr>
          <p:cNvPr id="11" name="Text 9"/>
          <p:cNvSpPr/>
          <p:nvPr/>
        </p:nvSpPr>
        <p:spPr>
          <a:xfrm>
            <a:off x="275074" y="2224030"/>
            <a:ext cx="2850357" cy="426839"/>
          </a:xfrm>
          <a:prstGeom prst="rect">
            <a:avLst/>
          </a:prstGeom>
          <a:noFill/>
          <a:ln/>
        </p:spPr>
        <p:txBody>
          <a:bodyPr wrap="square" lIns="0" tIns="0" rIns="0" bIns="0" rtlCol="0" anchor="t"/>
          <a:lstStyle/>
          <a:p>
            <a:r>
              <a:rPr sz="1200" dirty="0" err="1">
                <a:latin typeface="Open Sans" panose="020B0606030504020204" pitchFamily="34" charset="0"/>
                <a:ea typeface="Open Sans" panose="020B0606030504020204" pitchFamily="34" charset="0"/>
                <a:cs typeface="Open Sans" panose="020B0606030504020204" pitchFamily="34" charset="0"/>
              </a:rPr>
              <a:t>L’Afrique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possède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une</a:t>
            </a:r>
            <a:r>
              <a:rPr sz="1200" dirty="0">
                <a:latin typeface="Open Sans" panose="020B0606030504020204" pitchFamily="34" charset="0"/>
                <a:ea typeface="Open Sans" panose="020B0606030504020204" pitchFamily="34" charset="0"/>
                <a:cs typeface="Open Sans" panose="020B0606030504020204" pitchFamily="34" charset="0"/>
              </a:rPr>
              <a:t> population très jeune. Environ 41 % de la population (plus de 620 millions de </a:t>
            </a:r>
            <a:r>
              <a:rPr sz="1200" dirty="0" err="1">
                <a:latin typeface="Open Sans" panose="020B0606030504020204" pitchFamily="34" charset="0"/>
                <a:ea typeface="Open Sans" panose="020B0606030504020204" pitchFamily="34" charset="0"/>
                <a:cs typeface="Open Sans" panose="020B0606030504020204" pitchFamily="34" charset="0"/>
              </a:rPr>
              <a:t>personnes</a:t>
            </a:r>
            <a:r>
              <a:rPr sz="1200" dirty="0">
                <a:latin typeface="Open Sans" panose="020B0606030504020204" pitchFamily="34" charset="0"/>
                <a:ea typeface="Open Sans" panose="020B0606030504020204" pitchFamily="34" charset="0"/>
                <a:cs typeface="Open Sans" panose="020B0606030504020204" pitchFamily="34" charset="0"/>
              </a:rPr>
              <a:t>) a </a:t>
            </a:r>
            <a:r>
              <a:rPr sz="1200" dirty="0" err="1">
                <a:latin typeface="Open Sans" panose="020B0606030504020204" pitchFamily="34" charset="0"/>
                <a:ea typeface="Open Sans" panose="020B0606030504020204" pitchFamily="34" charset="0"/>
                <a:cs typeface="Open Sans" panose="020B0606030504020204" pitchFamily="34" charset="0"/>
              </a:rPr>
              <a:t>moins</a:t>
            </a:r>
            <a:r>
              <a:rPr sz="1200" dirty="0">
                <a:latin typeface="Open Sans" panose="020B0606030504020204" pitchFamily="34" charset="0"/>
                <a:ea typeface="Open Sans" panose="020B0606030504020204" pitchFamily="34" charset="0"/>
                <a:cs typeface="Open Sans" panose="020B0606030504020204" pitchFamily="34" charset="0"/>
              </a:rPr>
              <a:t> de 15 ans. </a:t>
            </a:r>
            <a:r>
              <a:rPr sz="1200" dirty="0" err="1">
                <a:latin typeface="Open Sans" panose="020B0606030504020204" pitchFamily="34" charset="0"/>
                <a:ea typeface="Open Sans" panose="020B0606030504020204" pitchFamily="34" charset="0"/>
                <a:cs typeface="Open Sans" panose="020B0606030504020204" pitchFamily="34" charset="0"/>
              </a:rPr>
              <a:t>L’âge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médian</a:t>
            </a:r>
            <a:r>
              <a:rPr sz="1200" dirty="0">
                <a:latin typeface="Open Sans" panose="020B0606030504020204" pitchFamily="34" charset="0"/>
                <a:ea typeface="Open Sans" panose="020B0606030504020204" pitchFamily="34" charset="0"/>
                <a:cs typeface="Open Sans" panose="020B0606030504020204" pitchFamily="34" charset="0"/>
              </a:rPr>
              <a:t> est de 18,8 ans.</a:t>
            </a:r>
          </a:p>
        </p:txBody>
      </p:sp>
      <p:sp>
        <p:nvSpPr>
          <p:cNvPr id="12" name="Text 10"/>
          <p:cNvSpPr/>
          <p:nvPr/>
        </p:nvSpPr>
        <p:spPr>
          <a:xfrm>
            <a:off x="215753" y="3254576"/>
            <a:ext cx="2957039" cy="1457398"/>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94010" y="3254576"/>
            <a:ext cx="0" cy="1457398"/>
          </a:xfrm>
          <a:prstGeom prst="line">
            <a:avLst/>
          </a:prstGeom>
          <a:noFill/>
          <a:ln w="47625">
            <a:solidFill>
              <a:srgbClr val="009ADE"/>
            </a:solidFill>
            <a:prstDash val="solid"/>
          </a:ln>
        </p:spPr>
        <p:txBody>
          <a:bodyPr/>
          <a:lstStyle/>
          <a:p>
            <a:endParaRPr/>
          </a:p>
        </p:txBody>
      </p:sp>
      <p:sp>
        <p:nvSpPr>
          <p:cNvPr id="14" name="Text 12"/>
          <p:cNvSpPr/>
          <p:nvPr/>
        </p:nvSpPr>
        <p:spPr>
          <a:xfrm>
            <a:off x="287857" y="3289166"/>
            <a:ext cx="2828282" cy="252411"/>
          </a:xfrm>
          <a:prstGeom prst="rect">
            <a:avLst/>
          </a:prstGeom>
          <a:noFill/>
          <a:ln/>
        </p:spPr>
        <p:txBody>
          <a:bodyPr wrap="square" lIns="0" tIns="0" rIns="0" bIns="0" rtlCol="0" anchor="t"/>
          <a:lstStyle/>
          <a:p>
            <a:r>
              <a:rPr sz="1200" b="1" dirty="0" err="1">
                <a:latin typeface="Open Sans" panose="020B0606030504020204" pitchFamily="34" charset="0"/>
                <a:ea typeface="Open Sans" panose="020B0606030504020204" pitchFamily="34" charset="0"/>
                <a:cs typeface="Open Sans" panose="020B0606030504020204" pitchFamily="34" charset="0"/>
              </a:rPr>
              <a:t>Quelles</a:t>
            </a:r>
            <a:r>
              <a:rPr sz="1200" b="1" dirty="0">
                <a:latin typeface="Open Sans" panose="020B0606030504020204" pitchFamily="34" charset="0"/>
                <a:ea typeface="Open Sans" panose="020B0606030504020204" pitchFamily="34" charset="0"/>
                <a:cs typeface="Open Sans" panose="020B0606030504020204" pitchFamily="34" charset="0"/>
              </a:rPr>
              <a:t> implications pour la santé ?</a:t>
            </a:r>
          </a:p>
        </p:txBody>
      </p:sp>
      <p:sp>
        <p:nvSpPr>
          <p:cNvPr id="15" name="Text 13"/>
          <p:cNvSpPr/>
          <p:nvPr/>
        </p:nvSpPr>
        <p:spPr>
          <a:xfrm>
            <a:off x="276887" y="3522409"/>
            <a:ext cx="2791523" cy="792409"/>
          </a:xfrm>
          <a:prstGeom prst="rect">
            <a:avLst/>
          </a:prstGeom>
          <a:noFill/>
          <a:ln/>
        </p:spPr>
        <p:txBody>
          <a:bodyPr wrap="square" lIns="0" tIns="0" rIns="0" bIns="0" rtlCol="0" anchor="t"/>
          <a:lstStyle/>
          <a:p>
            <a:r>
              <a:rPr sz="1200" dirty="0">
                <a:latin typeface="Open Sans" panose="020B0606030504020204" pitchFamily="34" charset="0"/>
                <a:ea typeface="Open Sans" panose="020B0606030504020204" pitchFamily="34" charset="0"/>
                <a:cs typeface="Open Sans" panose="020B0606030504020204" pitchFamily="34" charset="0"/>
              </a:rPr>
              <a:t>Une population jeune </a:t>
            </a:r>
            <a:r>
              <a:rPr sz="1200" dirty="0" err="1">
                <a:latin typeface="Open Sans" panose="020B0606030504020204" pitchFamily="34" charset="0"/>
                <a:ea typeface="Open Sans" panose="020B0606030504020204" pitchFamily="34" charset="0"/>
                <a:cs typeface="Open Sans" panose="020B0606030504020204" pitchFamily="34" charset="0"/>
              </a:rPr>
              <a:t>implique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davantage</a:t>
            </a:r>
            <a:r>
              <a:rPr sz="1200" dirty="0">
                <a:latin typeface="Open Sans" panose="020B0606030504020204" pitchFamily="34" charset="0"/>
                <a:ea typeface="Open Sans" panose="020B0606030504020204" pitchFamily="34" charset="0"/>
                <a:cs typeface="Open Sans" panose="020B0606030504020204" pitchFamily="34" charset="0"/>
              </a:rPr>
              <a:t> de naissances, </a:t>
            </a:r>
            <a:r>
              <a:rPr sz="1200" dirty="0" err="1">
                <a:latin typeface="Open Sans" panose="020B0606030504020204" pitchFamily="34" charset="0"/>
                <a:ea typeface="Open Sans" panose="020B0606030504020204" pitchFamily="34" charset="0"/>
                <a:cs typeface="Open Sans" panose="020B0606030504020204" pitchFamily="34" charset="0"/>
              </a:rPr>
              <a:t>une</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demande</a:t>
            </a:r>
            <a:r>
              <a:rPr sz="1200" dirty="0">
                <a:latin typeface="Open Sans" panose="020B0606030504020204" pitchFamily="34" charset="0"/>
                <a:ea typeface="Open Sans" panose="020B0606030504020204" pitchFamily="34" charset="0"/>
                <a:cs typeface="Open Sans" panose="020B0606030504020204" pitchFamily="34" charset="0"/>
              </a:rPr>
              <a:t> accrue de services de santé </a:t>
            </a:r>
            <a:r>
              <a:rPr sz="1200" dirty="0" err="1">
                <a:latin typeface="Open Sans" panose="020B0606030504020204" pitchFamily="34" charset="0"/>
                <a:ea typeface="Open Sans" panose="020B0606030504020204" pitchFamily="34" charset="0"/>
                <a:cs typeface="Open Sans" panose="020B0606030504020204" pitchFamily="34" charset="0"/>
              </a:rPr>
              <a:t>maternelle</a:t>
            </a:r>
            <a:r>
              <a:rPr sz="1200" dirty="0">
                <a:latin typeface="Open Sans" panose="020B0606030504020204" pitchFamily="34" charset="0"/>
                <a:ea typeface="Open Sans" panose="020B0606030504020204" pitchFamily="34" charset="0"/>
                <a:cs typeface="Open Sans" panose="020B0606030504020204" pitchFamily="34" charset="0"/>
              </a:rPr>
              <a:t> et infantile et </a:t>
            </a:r>
            <a:r>
              <a:rPr sz="1200" dirty="0" err="1">
                <a:latin typeface="Open Sans" panose="020B0606030504020204" pitchFamily="34" charset="0"/>
                <a:ea typeface="Open Sans" panose="020B0606030504020204" pitchFamily="34" charset="0"/>
                <a:cs typeface="Open Sans" panose="020B0606030504020204" pitchFamily="34" charset="0"/>
              </a:rPr>
              <a:t>une</a:t>
            </a:r>
            <a:r>
              <a:rPr sz="1200" dirty="0">
                <a:latin typeface="Open Sans" panose="020B0606030504020204" pitchFamily="34" charset="0"/>
                <a:ea typeface="Open Sans" panose="020B0606030504020204" pitchFamily="34" charset="0"/>
                <a:cs typeface="Open Sans" panose="020B0606030504020204" pitchFamily="34" charset="0"/>
              </a:rPr>
              <a:t> population active </a:t>
            </a:r>
            <a:r>
              <a:rPr sz="1200" dirty="0" err="1">
                <a:latin typeface="Open Sans" panose="020B0606030504020204" pitchFamily="34" charset="0"/>
                <a:ea typeface="Open Sans" panose="020B0606030504020204" pitchFamily="34" charset="0"/>
                <a:cs typeface="Open Sans" panose="020B0606030504020204" pitchFamily="34" charset="0"/>
              </a:rPr>
              <a:t>en</a:t>
            </a:r>
            <a:r>
              <a:rPr sz="1200" dirty="0">
                <a:latin typeface="Open Sans" panose="020B0606030504020204" pitchFamily="34" charset="0"/>
                <a:ea typeface="Open Sans" panose="020B0606030504020204" pitchFamily="34" charset="0"/>
                <a:cs typeface="Open Sans" panose="020B0606030504020204" pitchFamily="34" charset="0"/>
              </a:rPr>
              <a:t> expansion qui doit </a:t>
            </a:r>
            <a:r>
              <a:rPr sz="1200" dirty="0" err="1">
                <a:latin typeface="Open Sans" panose="020B0606030504020204" pitchFamily="34" charset="0"/>
                <a:ea typeface="Open Sans" panose="020B0606030504020204" pitchFamily="34" charset="0"/>
                <a:cs typeface="Open Sans" panose="020B0606030504020204" pitchFamily="34" charset="0"/>
              </a:rPr>
              <a:t>rester</a:t>
            </a:r>
            <a:r>
              <a:rPr sz="1200" dirty="0">
                <a:latin typeface="Open Sans" panose="020B0606030504020204" pitchFamily="34" charset="0"/>
                <a:ea typeface="Open Sans" panose="020B0606030504020204" pitchFamily="34" charset="0"/>
                <a:cs typeface="Open Sans" panose="020B0606030504020204" pitchFamily="34" charset="0"/>
              </a:rPr>
              <a:t> </a:t>
            </a:r>
            <a:r>
              <a:rPr sz="1200" dirty="0" err="1">
                <a:latin typeface="Open Sans" panose="020B0606030504020204" pitchFamily="34" charset="0"/>
                <a:ea typeface="Open Sans" panose="020B0606030504020204" pitchFamily="34" charset="0"/>
                <a:cs typeface="Open Sans" panose="020B0606030504020204" pitchFamily="34" charset="0"/>
              </a:rPr>
              <a:t>en</a:t>
            </a:r>
            <a:r>
              <a:rPr sz="1200" dirty="0">
                <a:latin typeface="Open Sans" panose="020B0606030504020204" pitchFamily="34" charset="0"/>
                <a:ea typeface="Open Sans" panose="020B0606030504020204" pitchFamily="34" charset="0"/>
                <a:cs typeface="Open Sans" panose="020B0606030504020204" pitchFamily="34" charset="0"/>
              </a:rPr>
              <a:t> bonne santé.</a:t>
            </a:r>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p:cNvSpPr/>
          <p:nvPr/>
        </p:nvSpPr>
        <p:spPr>
          <a:xfrm>
            <a:off x="287857" y="4977440"/>
            <a:ext cx="8741974" cy="203243"/>
          </a:xfrm>
          <a:prstGeom prst="rect">
            <a:avLst/>
          </a:prstGeom>
          <a:noFill/>
          <a:ln/>
        </p:spPr>
        <p:txBody>
          <a:bodyPr wrap="square" lIns="0" tIns="0" rIns="0" bIns="0" rtlCol="0" anchor="t"/>
          <a:lstStyle/>
          <a:p>
            <a:r>
              <a:rPr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Source : Perspectives de la population </a:t>
            </a:r>
            <a:r>
              <a:rPr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mondiale</a:t>
            </a:r>
            <a:r>
              <a:rPr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des Nations </a:t>
            </a:r>
            <a:r>
              <a:rPr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Unies</a:t>
            </a:r>
            <a:r>
              <a:rPr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2024, </a:t>
            </a:r>
            <a:r>
              <a:rPr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variante</a:t>
            </a:r>
            <a:r>
              <a:rPr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moyenne</a:t>
            </a:r>
            <a:endParaRP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8" name="Chart 0"/>
          <p:cNvGraphicFramePr/>
          <p:nvPr>
            <p:extLst>
              <p:ext uri="{D42A27DB-BD31-4B8C-83A1-F6EECF244321}">
                <p14:modId xmlns:p14="http://schemas.microsoft.com/office/powerpoint/2010/main" val="3777889612"/>
              </p:ext>
            </p:extLst>
          </p:nvPr>
        </p:nvGraphicFramePr>
        <p:xfrm>
          <a:off x="3047702" y="761851"/>
          <a:ext cx="5969347"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7031636"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Décès et évolution de la population</a:t>
            </a:r>
            <a:endParaRPr lang="en-US" sz="2000" dirty="0"/>
          </a:p>
        </p:txBody>
      </p:sp>
      <p:grpSp>
        <p:nvGrpSpPr>
          <p:cNvPr id="20" name="Group 19">
            <a:extLst>
              <a:ext uri="{FF2B5EF4-FFF2-40B4-BE49-F238E27FC236}">
                <a16:creationId xmlns:a16="http://schemas.microsoft.com/office/drawing/2014/main" id="{AC614FB2-7156-0075-06A5-3264144D1DF3}"/>
              </a:ext>
            </a:extLst>
          </p:cNvPr>
          <p:cNvGrpSpPr/>
          <p:nvPr/>
        </p:nvGrpSpPr>
        <p:grpSpPr>
          <a:xfrm>
            <a:off x="149746" y="768836"/>
            <a:ext cx="2726104" cy="1232613"/>
            <a:chOff x="461965" y="3297466"/>
            <a:chExt cx="2485005" cy="1027651"/>
          </a:xfrm>
        </p:grpSpPr>
        <p:grpSp>
          <p:nvGrpSpPr>
            <p:cNvPr id="19" name="Group 18">
              <a:extLst>
                <a:ext uri="{FF2B5EF4-FFF2-40B4-BE49-F238E27FC236}">
                  <a16:creationId xmlns:a16="http://schemas.microsoft.com/office/drawing/2014/main" id="{3B30087F-13C6-3F20-3348-F9709FDD7AD7}"/>
                </a:ext>
              </a:extLst>
            </p:cNvPr>
            <p:cNvGrpSpPr/>
            <p:nvPr/>
          </p:nvGrpSpPr>
          <p:grpSpPr>
            <a:xfrm>
              <a:off x="470470" y="3305415"/>
              <a:ext cx="2476500" cy="1019702"/>
              <a:chOff x="277713" y="1438647"/>
              <a:chExt cx="2476500" cy="813941"/>
            </a:xfrm>
          </p:grpSpPr>
          <p:sp>
            <p:nvSpPr>
              <p:cNvPr id="4" name="Text 2"/>
              <p:cNvSpPr/>
              <p:nvPr/>
            </p:nvSpPr>
            <p:spPr>
              <a:xfrm>
                <a:off x="277713" y="1438647"/>
                <a:ext cx="2476500" cy="813941"/>
              </a:xfrm>
              <a:prstGeom prst="rect">
                <a:avLst/>
              </a:prstGeom>
              <a:solidFill>
                <a:srgbClr val="F0F7FC"/>
              </a:solidFill>
              <a:ln/>
            </p:spPr>
            <p:txBody>
              <a:bodyPr wrap="square" rtlCol="0" anchor="ctr"/>
              <a:lstStyle/>
              <a:p>
                <a:pPr marL="0" indent="0">
                  <a:buNone/>
                </a:pPr>
                <a:endParaRPr lang="en-US" sz="1200" dirty="0"/>
              </a:p>
            </p:txBody>
          </p:sp>
          <p:sp>
            <p:nvSpPr>
              <p:cNvPr id="6" name="Text 4"/>
              <p:cNvSpPr/>
              <p:nvPr/>
            </p:nvSpPr>
            <p:spPr>
              <a:xfrm>
                <a:off x="418632" y="1448560"/>
                <a:ext cx="2218474" cy="1333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Comment lire </a:t>
                </a:r>
                <a:r>
                  <a:rPr lang="en-US" sz="1200" b="1" dirty="0" err="1">
                    <a:solidFill>
                      <a:srgbClr val="00205B"/>
                    </a:solidFill>
                    <a:latin typeface="Open Sans" pitchFamily="34" charset="0"/>
                    <a:ea typeface="Arial" pitchFamily="34" charset="-122"/>
                    <a:cs typeface="Arial" pitchFamily="34" charset="-120"/>
                  </a:rPr>
                  <a:t>ce</a:t>
                </a:r>
                <a:r>
                  <a:rPr lang="en-US" sz="1200" b="1" dirty="0">
                    <a:solidFill>
                      <a:srgbClr val="00205B"/>
                    </a:solidFill>
                    <a:latin typeface="Open Sans" pitchFamily="34" charset="0"/>
                    <a:ea typeface="Arial" pitchFamily="34" charset="-122"/>
                    <a:cs typeface="Arial" pitchFamily="34" charset="-120"/>
                  </a:rPr>
                  <a:t> </a:t>
                </a:r>
                <a:r>
                  <a:rPr lang="en-US" sz="1200" b="1" dirty="0" err="1">
                    <a:solidFill>
                      <a:srgbClr val="00205B"/>
                    </a:solidFill>
                    <a:latin typeface="Open Sans" pitchFamily="34" charset="0"/>
                    <a:ea typeface="Arial" pitchFamily="34" charset="-122"/>
                    <a:cs typeface="Arial" pitchFamily="34" charset="-120"/>
                  </a:rPr>
                  <a:t>graphique</a:t>
                </a:r>
                <a:endParaRPr lang="en-US" sz="1200" dirty="0"/>
              </a:p>
            </p:txBody>
          </p:sp>
          <p:sp>
            <p:nvSpPr>
              <p:cNvPr id="7" name="Text 5"/>
              <p:cNvSpPr/>
              <p:nvPr/>
            </p:nvSpPr>
            <p:spPr>
              <a:xfrm>
                <a:off x="410188" y="1625853"/>
                <a:ext cx="2319570" cy="426839"/>
              </a:xfrm>
              <a:prstGeom prst="rect">
                <a:avLst/>
              </a:prstGeom>
              <a:noFill/>
              <a:ln/>
            </p:spPr>
            <p:txBody>
              <a:bodyPr wrap="square" lIns="0" tIns="0" rIns="0" bIns="0" rtlCol="0" anchor="t"/>
              <a:lstStyle/>
              <a:p>
                <a:pPr marL="0" indent="0" algn="l">
                  <a:lnSpc>
                    <a:spcPts val="1200"/>
                  </a:lnSpc>
                  <a:spcBef>
                    <a:spcPts val="400"/>
                  </a:spcBef>
                  <a:buNone/>
                </a:pPr>
                <a:r>
                  <a:rPr lang="fr-FR" sz="1200" dirty="0">
                    <a:solidFill>
                      <a:srgbClr val="555555"/>
                    </a:solidFill>
                    <a:latin typeface="Open Sans" pitchFamily="34" charset="0"/>
                    <a:ea typeface="Arial" pitchFamily="34" charset="-122"/>
                    <a:cs typeface="Arial" pitchFamily="34" charset="-120"/>
                  </a:rPr>
                  <a:t>La courbe bleu foncé représente le nombre total de décès chaque année (en million).</a:t>
                </a:r>
              </a:p>
              <a:p>
                <a:pPr marL="0" indent="0" algn="l">
                  <a:lnSpc>
                    <a:spcPts val="1200"/>
                  </a:lnSpc>
                  <a:spcBef>
                    <a:spcPts val="400"/>
                  </a:spcBef>
                  <a:buNone/>
                </a:pPr>
                <a:r>
                  <a:rPr lang="fr-FR" sz="1200" dirty="0">
                    <a:solidFill>
                      <a:srgbClr val="555555"/>
                    </a:solidFill>
                    <a:latin typeface="Open Sans" pitchFamily="34" charset="0"/>
                    <a:ea typeface="Arial" pitchFamily="34" charset="-122"/>
                    <a:cs typeface="Arial" pitchFamily="34" charset="-120"/>
                  </a:rPr>
                  <a:t>La courbe bleu clair représente la population totale (en centaines de millions).</a:t>
                </a:r>
                <a:endParaRPr lang="en-US" sz="1200" dirty="0"/>
              </a:p>
            </p:txBody>
          </p:sp>
        </p:grpSp>
        <p:sp>
          <p:nvSpPr>
            <p:cNvPr id="13" name="Shape 11"/>
            <p:cNvSpPr/>
            <p:nvPr/>
          </p:nvSpPr>
          <p:spPr>
            <a:xfrm flipH="1">
              <a:off x="461965" y="3297466"/>
              <a:ext cx="13824" cy="1019702"/>
            </a:xfrm>
            <a:prstGeom prst="line">
              <a:avLst/>
            </a:prstGeom>
            <a:noFill/>
            <a:ln w="47625">
              <a:solidFill>
                <a:srgbClr val="009ADE"/>
              </a:solidFill>
              <a:prstDash val="solid"/>
            </a:ln>
          </p:spPr>
          <p:txBody>
            <a:bodyPr/>
            <a:lstStyle/>
            <a:p>
              <a:endParaRPr dirty="0"/>
            </a:p>
          </p:txBody>
        </p:sp>
      </p:gr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77713" y="4993356"/>
            <a:ext cx="3553623" cy="130481"/>
          </a:xfrm>
          <a:prstGeom prst="rect">
            <a:avLst/>
          </a:prstGeom>
          <a:noFill/>
          <a:ln/>
        </p:spPr>
        <p:txBody>
          <a:bodyPr wrap="square" lIns="0" tIns="0" rIns="0" bIns="0" rtlCol="0" anchor="t"/>
          <a:lstStyle/>
          <a:p>
            <a:pPr marL="0" indent="0" algn="l">
              <a:buNone/>
            </a:pPr>
            <a:r>
              <a:rPr lang="fr-FR" sz="800" dirty="0">
                <a:solidFill>
                  <a:srgbClr val="7FC8E8"/>
                </a:solidFill>
                <a:latin typeface="Open Sans" pitchFamily="34" charset="0"/>
                <a:ea typeface="Arial" pitchFamily="34" charset="-122"/>
                <a:cs typeface="Arial" pitchFamily="34" charset="-120"/>
              </a:rPr>
              <a:t>Source : Estimations mondiales de la santé de l’OMS 2024</a:t>
            </a:r>
            <a:endParaRPr lang="en-US" sz="800" dirty="0"/>
          </a:p>
        </p:txBody>
      </p:sp>
      <p:graphicFrame>
        <p:nvGraphicFramePr>
          <p:cNvPr id="18" name="Chart 0"/>
          <p:cNvGraphicFramePr/>
          <p:nvPr>
            <p:extLst>
              <p:ext uri="{D42A27DB-BD31-4B8C-83A1-F6EECF244321}">
                <p14:modId xmlns:p14="http://schemas.microsoft.com/office/powerpoint/2010/main" val="2893227857"/>
              </p:ext>
            </p:extLst>
          </p:nvPr>
        </p:nvGraphicFramePr>
        <p:xfrm>
          <a:off x="2910297" y="781124"/>
          <a:ext cx="6032748" cy="4063901"/>
        </p:xfrm>
        <a:graphic>
          <a:graphicData uri="http://schemas.openxmlformats.org/drawingml/2006/chart">
            <c:chart xmlns:c="http://schemas.openxmlformats.org/drawingml/2006/chart" xmlns:r="http://schemas.openxmlformats.org/officeDocument/2006/relationships" r:id="rId3"/>
          </a:graphicData>
        </a:graphic>
      </p:graphicFrame>
      <p:grpSp>
        <p:nvGrpSpPr>
          <p:cNvPr id="36" name="Group 35">
            <a:extLst>
              <a:ext uri="{FF2B5EF4-FFF2-40B4-BE49-F238E27FC236}">
                <a16:creationId xmlns:a16="http://schemas.microsoft.com/office/drawing/2014/main" id="{0C100F79-BB20-BB72-D6C5-00B73D2E53EC}"/>
              </a:ext>
            </a:extLst>
          </p:cNvPr>
          <p:cNvGrpSpPr/>
          <p:nvPr/>
        </p:nvGrpSpPr>
        <p:grpSpPr>
          <a:xfrm>
            <a:off x="160564" y="2193770"/>
            <a:ext cx="2758928" cy="1223079"/>
            <a:chOff x="160564" y="2193770"/>
            <a:chExt cx="2758928" cy="1394176"/>
          </a:xfrm>
        </p:grpSpPr>
        <p:sp>
          <p:nvSpPr>
            <p:cNvPr id="28" name="Shape 3">
              <a:extLst>
                <a:ext uri="{FF2B5EF4-FFF2-40B4-BE49-F238E27FC236}">
                  <a16:creationId xmlns:a16="http://schemas.microsoft.com/office/drawing/2014/main" id="{86E91351-551A-E85C-D572-CED59464F115}"/>
                </a:ext>
              </a:extLst>
            </p:cNvPr>
            <p:cNvSpPr/>
            <p:nvPr/>
          </p:nvSpPr>
          <p:spPr>
            <a:xfrm flipH="1">
              <a:off x="160564" y="2194703"/>
              <a:ext cx="7657" cy="1393243"/>
            </a:xfrm>
            <a:prstGeom prst="line">
              <a:avLst/>
            </a:prstGeom>
            <a:noFill/>
            <a:ln w="47625">
              <a:solidFill>
                <a:srgbClr val="009ADE"/>
              </a:solidFill>
              <a:prstDash val="solid"/>
            </a:ln>
          </p:spPr>
          <p:txBody>
            <a:bodyPr/>
            <a:lstStyle/>
            <a:p>
              <a:endParaRPr/>
            </a:p>
          </p:txBody>
        </p:sp>
        <p:sp>
          <p:nvSpPr>
            <p:cNvPr id="29" name="Text 6">
              <a:extLst>
                <a:ext uri="{FF2B5EF4-FFF2-40B4-BE49-F238E27FC236}">
                  <a16:creationId xmlns:a16="http://schemas.microsoft.com/office/drawing/2014/main" id="{C404BFFD-9F34-4518-9D1C-625935998AFC}"/>
                </a:ext>
              </a:extLst>
            </p:cNvPr>
            <p:cNvSpPr/>
            <p:nvPr/>
          </p:nvSpPr>
          <p:spPr>
            <a:xfrm>
              <a:off x="210375" y="2193770"/>
              <a:ext cx="2709117" cy="1388293"/>
            </a:xfrm>
            <a:prstGeom prst="rect">
              <a:avLst/>
            </a:prstGeom>
            <a:solidFill>
              <a:srgbClr val="F0F7FC"/>
            </a:solidFill>
            <a:ln/>
          </p:spPr>
          <p:txBody>
            <a:bodyPr wrap="square" rtlCol="0" anchor="ctr"/>
            <a:lstStyle/>
            <a:p>
              <a:pPr marL="0" indent="0">
                <a:buNone/>
              </a:pPr>
              <a:endParaRPr lang="en-US" dirty="0"/>
            </a:p>
          </p:txBody>
        </p:sp>
        <p:sp>
          <p:nvSpPr>
            <p:cNvPr id="30" name="Text 9">
              <a:extLst>
                <a:ext uri="{FF2B5EF4-FFF2-40B4-BE49-F238E27FC236}">
                  <a16:creationId xmlns:a16="http://schemas.microsoft.com/office/drawing/2014/main" id="{54D571B7-37A5-86E5-C946-C2685A6CAC50}"/>
                </a:ext>
              </a:extLst>
            </p:cNvPr>
            <p:cNvSpPr/>
            <p:nvPr/>
          </p:nvSpPr>
          <p:spPr>
            <a:xfrm>
              <a:off x="284686" y="2474948"/>
              <a:ext cx="2428921" cy="983880"/>
            </a:xfrm>
            <a:prstGeom prst="rect">
              <a:avLst/>
            </a:prstGeom>
            <a:noFill/>
            <a:ln/>
          </p:spPr>
          <p:txBody>
            <a:bodyPr wrap="square" lIns="0" tIns="0" rIns="0" bIns="0" rtlCol="0" anchor="t"/>
            <a:lstStyle/>
            <a:p>
              <a:pPr marL="0" indent="0" algn="l">
                <a:lnSpc>
                  <a:spcPts val="1200"/>
                </a:lnSpc>
                <a:spcBef>
                  <a:spcPts val="400"/>
                </a:spcBef>
                <a:buNone/>
              </a:pPr>
              <a:r>
                <a:rPr lang="fr-FR" sz="1200" dirty="0">
                  <a:solidFill>
                    <a:srgbClr val="555555"/>
                  </a:solidFill>
                  <a:latin typeface="Open Sans" pitchFamily="34" charset="0"/>
                  <a:ea typeface="Arial" pitchFamily="34" charset="-122"/>
                  <a:cs typeface="Arial" pitchFamily="34" charset="-120"/>
                </a:rPr>
                <a:t>La stabilité du nombre de décès malgré une forte croissance démographique témoigne de l’amélioration des résultats sanitaires.</a:t>
              </a:r>
              <a:endParaRPr lang="en-US" sz="1200" dirty="0"/>
            </a:p>
          </p:txBody>
        </p:sp>
      </p:grpSp>
      <p:sp>
        <p:nvSpPr>
          <p:cNvPr id="31" name="Text 8">
            <a:extLst>
              <a:ext uri="{FF2B5EF4-FFF2-40B4-BE49-F238E27FC236}">
                <a16:creationId xmlns:a16="http://schemas.microsoft.com/office/drawing/2014/main" id="{B62EE57B-1FAA-0698-B30E-7469CB3BE23D}"/>
              </a:ext>
            </a:extLst>
          </p:cNvPr>
          <p:cNvSpPr/>
          <p:nvPr/>
        </p:nvSpPr>
        <p:spPr>
          <a:xfrm>
            <a:off x="313667" y="2243951"/>
            <a:ext cx="2204802" cy="214527"/>
          </a:xfrm>
          <a:prstGeom prst="rect">
            <a:avLst/>
          </a:prstGeom>
          <a:noFill/>
          <a:ln/>
        </p:spPr>
        <p:txBody>
          <a:bodyPr wrap="square" lIns="0" tIns="0" rIns="0" bIns="0" rtlCol="0" anchor="t"/>
          <a:lstStyle/>
          <a:p>
            <a:r>
              <a:rPr sz="1200" b="1" dirty="0">
                <a:latin typeface="Open Sans" panose="020B0606030504020204" pitchFamily="34" charset="0"/>
                <a:ea typeface="Open Sans" panose="020B0606030504020204" pitchFamily="34" charset="0"/>
                <a:cs typeface="Open Sans" panose="020B0606030504020204" pitchFamily="34" charset="0"/>
              </a:rPr>
              <a:t>Bonne nouvelle</a:t>
            </a:r>
          </a:p>
        </p:txBody>
      </p:sp>
      <p:sp>
        <p:nvSpPr>
          <p:cNvPr id="32" name="Shape 7">
            <a:extLst>
              <a:ext uri="{FF2B5EF4-FFF2-40B4-BE49-F238E27FC236}">
                <a16:creationId xmlns:a16="http://schemas.microsoft.com/office/drawing/2014/main" id="{FF90F913-F673-26E8-2F01-C6647ECDDC5F}"/>
              </a:ext>
            </a:extLst>
          </p:cNvPr>
          <p:cNvSpPr/>
          <p:nvPr/>
        </p:nvSpPr>
        <p:spPr>
          <a:xfrm>
            <a:off x="189378" y="3699644"/>
            <a:ext cx="0" cy="910941"/>
          </a:xfrm>
          <a:prstGeom prst="line">
            <a:avLst/>
          </a:prstGeom>
          <a:noFill/>
          <a:ln w="47625">
            <a:solidFill>
              <a:srgbClr val="009ADE"/>
            </a:solidFill>
            <a:prstDash val="solid"/>
          </a:ln>
        </p:spPr>
        <p:txBody>
          <a:bodyPr/>
          <a:lstStyle/>
          <a:p>
            <a:endParaRPr/>
          </a:p>
        </p:txBody>
      </p:sp>
      <p:sp>
        <p:nvSpPr>
          <p:cNvPr id="33" name="Text 10">
            <a:extLst>
              <a:ext uri="{FF2B5EF4-FFF2-40B4-BE49-F238E27FC236}">
                <a16:creationId xmlns:a16="http://schemas.microsoft.com/office/drawing/2014/main" id="{6E6DDEE3-E16C-9880-C636-6E951C4A6184}"/>
              </a:ext>
            </a:extLst>
          </p:cNvPr>
          <p:cNvSpPr/>
          <p:nvPr/>
        </p:nvSpPr>
        <p:spPr>
          <a:xfrm>
            <a:off x="219569" y="3690500"/>
            <a:ext cx="2690728" cy="974923"/>
          </a:xfrm>
          <a:prstGeom prst="rect">
            <a:avLst/>
          </a:prstGeom>
          <a:solidFill>
            <a:srgbClr val="F0F7FC"/>
          </a:solidFill>
          <a:ln/>
        </p:spPr>
        <p:txBody>
          <a:bodyPr wrap="square" rtlCol="0" anchor="ctr"/>
          <a:lstStyle/>
          <a:p>
            <a:pPr marL="0" indent="0">
              <a:buNone/>
            </a:pPr>
            <a:endParaRPr lang="en-US" dirty="0"/>
          </a:p>
        </p:txBody>
      </p:sp>
      <p:sp>
        <p:nvSpPr>
          <p:cNvPr id="34" name="Text 12">
            <a:extLst>
              <a:ext uri="{FF2B5EF4-FFF2-40B4-BE49-F238E27FC236}">
                <a16:creationId xmlns:a16="http://schemas.microsoft.com/office/drawing/2014/main" id="{594CD553-1F9C-66BF-AF28-884AA436B3E2}"/>
              </a:ext>
            </a:extLst>
          </p:cNvPr>
          <p:cNvSpPr/>
          <p:nvPr/>
        </p:nvSpPr>
        <p:spPr>
          <a:xfrm>
            <a:off x="298443" y="3764241"/>
            <a:ext cx="2218474" cy="234785"/>
          </a:xfrm>
          <a:prstGeom prst="rect">
            <a:avLst/>
          </a:prstGeom>
          <a:noFill/>
          <a:ln/>
        </p:spPr>
        <p:txBody>
          <a:bodyPr wrap="square" lIns="0" tIns="0" rIns="0" bIns="0" rtlCol="0" anchor="t"/>
          <a:lstStyle/>
          <a:p>
            <a:r>
              <a:rPr sz="1200" b="1" dirty="0" err="1">
                <a:latin typeface="Open Sans" panose="020B0606030504020204" pitchFamily="34" charset="0"/>
                <a:ea typeface="Open Sans" panose="020B0606030504020204" pitchFamily="34" charset="0"/>
                <a:cs typeface="Open Sans" panose="020B0606030504020204" pitchFamily="34" charset="0"/>
              </a:rPr>
              <a:t>Préoccupation</a:t>
            </a:r>
            <a:endParaRPr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13">
            <a:extLst>
              <a:ext uri="{FF2B5EF4-FFF2-40B4-BE49-F238E27FC236}">
                <a16:creationId xmlns:a16="http://schemas.microsoft.com/office/drawing/2014/main" id="{97800B77-6CD2-6785-CDB8-5BE014836257}"/>
              </a:ext>
            </a:extLst>
          </p:cNvPr>
          <p:cNvSpPr/>
          <p:nvPr/>
        </p:nvSpPr>
        <p:spPr>
          <a:xfrm>
            <a:off x="298443" y="3999026"/>
            <a:ext cx="2545139" cy="426839"/>
          </a:xfrm>
          <a:prstGeom prst="rect">
            <a:avLst/>
          </a:prstGeom>
          <a:noFill/>
          <a:ln/>
        </p:spPr>
        <p:txBody>
          <a:bodyPr wrap="square" lIns="0" tIns="0" rIns="0" bIns="0" rtlCol="0" anchor="t"/>
          <a:lstStyle/>
          <a:p>
            <a:pPr marL="0" indent="0" algn="l">
              <a:lnSpc>
                <a:spcPts val="1200"/>
              </a:lnSpc>
              <a:spcBef>
                <a:spcPts val="400"/>
              </a:spcBef>
              <a:buNone/>
            </a:pPr>
            <a:r>
              <a:rPr lang="fr-FR" sz="1200" dirty="0">
                <a:solidFill>
                  <a:srgbClr val="555555"/>
                </a:solidFill>
                <a:latin typeface="Open Sans" pitchFamily="34" charset="0"/>
                <a:ea typeface="Arial" pitchFamily="34" charset="-122"/>
                <a:cs typeface="Arial" pitchFamily="34" charset="-120"/>
              </a:rPr>
              <a:t>L’augmentation observée en 2020 et 2021 est liée à la pandémie de COVID‑19 et aux perturbations des services de santé.</a:t>
            </a:r>
            <a:endParaRPr lang="en-US" sz="1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7293964"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Fécondité : Combien d’enfants les femmes ont-elles?</a:t>
            </a:r>
            <a:endParaRPr lang="en-US" sz="2000" dirty="0"/>
          </a:p>
        </p:txBody>
      </p:sp>
      <p:sp>
        <p:nvSpPr>
          <p:cNvPr id="4" name="Text 2"/>
          <p:cNvSpPr/>
          <p:nvPr/>
        </p:nvSpPr>
        <p:spPr>
          <a:xfrm>
            <a:off x="492554" y="811338"/>
            <a:ext cx="8290661" cy="400050"/>
          </a:xfrm>
          <a:prstGeom prst="rect">
            <a:avLst/>
          </a:prstGeom>
          <a:noFill/>
          <a:ln/>
        </p:spPr>
        <p:txBody>
          <a:bodyPr wrap="square" lIns="0" tIns="0" rIns="0" bIns="0" rtlCol="0" anchor="t"/>
          <a:lstStyle/>
          <a:p>
            <a:pPr marL="0" indent="0" algn="l">
              <a:lnSpc>
                <a:spcPts val="1575"/>
              </a:lnSpc>
              <a:spcAft>
                <a:spcPts val="1000"/>
              </a:spcAft>
              <a:buNone/>
            </a:pPr>
            <a:r>
              <a:rPr lang="fr-FR" sz="1200" dirty="0">
                <a:solidFill>
                  <a:srgbClr val="333333"/>
                </a:solidFill>
                <a:latin typeface="Open Sans" pitchFamily="34" charset="0"/>
                <a:ea typeface="Arial" pitchFamily="34" charset="-122"/>
                <a:cs typeface="Arial" pitchFamily="34" charset="-120"/>
              </a:rPr>
              <a:t>Le </a:t>
            </a:r>
            <a:r>
              <a:rPr lang="fr-FR" sz="1200" b="1" dirty="0">
                <a:solidFill>
                  <a:srgbClr val="333333"/>
                </a:solidFill>
                <a:latin typeface="Open Sans" pitchFamily="34" charset="0"/>
                <a:ea typeface="Arial" pitchFamily="34" charset="-122"/>
                <a:cs typeface="Arial" pitchFamily="34" charset="-120"/>
              </a:rPr>
              <a:t>taux de fécondité total (TFT) </a:t>
            </a:r>
            <a:r>
              <a:rPr lang="fr-FR" sz="1200" dirty="0">
                <a:solidFill>
                  <a:srgbClr val="333333"/>
                </a:solidFill>
                <a:latin typeface="Open Sans" pitchFamily="34" charset="0"/>
                <a:ea typeface="Arial" pitchFamily="34" charset="-122"/>
                <a:cs typeface="Arial" pitchFamily="34" charset="-120"/>
              </a:rPr>
              <a:t>indique le nombre moyen d’enfants qu’une femme aura au cours de sa vie. Un TFT d’environ 2.1 est appelé ‘’niveau de remplacement ‘’, car il signifie que la population reste globalement stable au fil du temps.</a:t>
            </a:r>
            <a:endParaRPr lang="en-US" sz="1200" dirty="0"/>
          </a:p>
        </p:txBody>
      </p:sp>
      <p:sp>
        <p:nvSpPr>
          <p:cNvPr id="5" name="Text 3"/>
          <p:cNvSpPr/>
          <p:nvPr/>
        </p:nvSpPr>
        <p:spPr>
          <a:xfrm>
            <a:off x="507950" y="1504801"/>
            <a:ext cx="2709416" cy="1317427"/>
          </a:xfrm>
          <a:prstGeom prst="rect">
            <a:avLst/>
          </a:prstGeom>
          <a:solidFill>
            <a:srgbClr val="FFF3E0"/>
          </a:solidFill>
          <a:ln/>
        </p:spPr>
        <p:txBody>
          <a:bodyPr wrap="square" rtlCol="0" anchor="ctr"/>
          <a:lstStyle/>
          <a:p>
            <a:pPr marL="0" indent="0">
              <a:buNone/>
            </a:pPr>
            <a:endParaRPr lang="en-US" dirty="0"/>
          </a:p>
        </p:txBody>
      </p:sp>
      <p:sp>
        <p:nvSpPr>
          <p:cNvPr id="6" name="Shape 4"/>
          <p:cNvSpPr/>
          <p:nvPr/>
        </p:nvSpPr>
        <p:spPr>
          <a:xfrm>
            <a:off x="507950" y="1528614"/>
            <a:ext cx="2709416" cy="0"/>
          </a:xfrm>
          <a:prstGeom prst="line">
            <a:avLst/>
          </a:prstGeom>
          <a:noFill/>
          <a:ln w="47625">
            <a:solidFill>
              <a:srgbClr val="F26522"/>
            </a:solidFill>
            <a:prstDash val="solid"/>
          </a:ln>
        </p:spPr>
        <p:txBody>
          <a:bodyPr/>
          <a:lstStyle/>
          <a:p>
            <a:endParaRPr/>
          </a:p>
        </p:txBody>
      </p:sp>
      <p:sp>
        <p:nvSpPr>
          <p:cNvPr id="7" name="Text 5"/>
          <p:cNvSpPr/>
          <p:nvPr/>
        </p:nvSpPr>
        <p:spPr>
          <a:xfrm>
            <a:off x="610346" y="1742926"/>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AFRIQUE (2020–2025)</a:t>
            </a:r>
            <a:endParaRPr lang="en-US" sz="1200" dirty="0"/>
          </a:p>
        </p:txBody>
      </p:sp>
      <p:sp>
        <p:nvSpPr>
          <p:cNvPr id="8" name="Text 6"/>
          <p:cNvSpPr/>
          <p:nvPr/>
        </p:nvSpPr>
        <p:spPr>
          <a:xfrm>
            <a:off x="610346" y="1958727"/>
            <a:ext cx="2504626"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4.07</a:t>
            </a:r>
            <a:endParaRPr lang="en-US" sz="2400" dirty="0"/>
          </a:p>
        </p:txBody>
      </p:sp>
      <p:sp>
        <p:nvSpPr>
          <p:cNvPr id="9" name="Text 7"/>
          <p:cNvSpPr/>
          <p:nvPr/>
        </p:nvSpPr>
        <p:spPr>
          <a:xfrm>
            <a:off x="610346" y="2479328"/>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naissances par femme</a:t>
            </a:r>
            <a:endParaRPr lang="en-US" sz="1200" dirty="0"/>
          </a:p>
        </p:txBody>
      </p:sp>
      <p:sp>
        <p:nvSpPr>
          <p:cNvPr id="10" name="Text 8"/>
          <p:cNvSpPr/>
          <p:nvPr/>
        </p:nvSpPr>
        <p:spPr>
          <a:xfrm>
            <a:off x="3217366" y="1504801"/>
            <a:ext cx="2709267" cy="1317427"/>
          </a:xfrm>
          <a:prstGeom prst="rect">
            <a:avLst/>
          </a:prstGeom>
          <a:solidFill>
            <a:srgbClr val="E3F2FD"/>
          </a:solidFill>
          <a:ln/>
        </p:spPr>
        <p:txBody>
          <a:bodyPr wrap="square" rtlCol="0" anchor="ctr"/>
          <a:lstStyle/>
          <a:p>
            <a:pPr marL="0" indent="0">
              <a:buNone/>
            </a:pPr>
            <a:endParaRPr lang="en-US" dirty="0"/>
          </a:p>
        </p:txBody>
      </p:sp>
      <p:sp>
        <p:nvSpPr>
          <p:cNvPr id="11" name="Shape 9"/>
          <p:cNvSpPr/>
          <p:nvPr/>
        </p:nvSpPr>
        <p:spPr>
          <a:xfrm>
            <a:off x="3217366" y="1528614"/>
            <a:ext cx="2709267" cy="0"/>
          </a:xfrm>
          <a:prstGeom prst="line">
            <a:avLst/>
          </a:prstGeom>
          <a:noFill/>
          <a:ln w="47625">
            <a:solidFill>
              <a:srgbClr val="009ADE"/>
            </a:solidFill>
            <a:prstDash val="solid"/>
          </a:ln>
        </p:spPr>
        <p:txBody>
          <a:bodyPr/>
          <a:lstStyle/>
          <a:p>
            <a:endParaRPr/>
          </a:p>
        </p:txBody>
      </p:sp>
      <p:sp>
        <p:nvSpPr>
          <p:cNvPr id="12" name="Text 10"/>
          <p:cNvSpPr/>
          <p:nvPr/>
        </p:nvSpPr>
        <p:spPr>
          <a:xfrm>
            <a:off x="3319763" y="1742926"/>
            <a:ext cx="2504474"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MOYENNE MONDIALE</a:t>
            </a:r>
            <a:endParaRPr lang="en-US" sz="1200" dirty="0"/>
          </a:p>
        </p:txBody>
      </p:sp>
      <p:sp>
        <p:nvSpPr>
          <p:cNvPr id="13" name="Text 11"/>
          <p:cNvSpPr/>
          <p:nvPr/>
        </p:nvSpPr>
        <p:spPr>
          <a:xfrm>
            <a:off x="3319763" y="1958727"/>
            <a:ext cx="2504474"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2.31</a:t>
            </a:r>
            <a:endParaRPr lang="en-US" sz="2400" dirty="0"/>
          </a:p>
        </p:txBody>
      </p:sp>
      <p:sp>
        <p:nvSpPr>
          <p:cNvPr id="14" name="Text 12"/>
          <p:cNvSpPr/>
          <p:nvPr/>
        </p:nvSpPr>
        <p:spPr>
          <a:xfrm>
            <a:off x="3319763" y="2479328"/>
            <a:ext cx="2504474"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naissances par femme</a:t>
            </a:r>
            <a:endParaRPr lang="en-US" sz="1200" dirty="0"/>
          </a:p>
        </p:txBody>
      </p:sp>
      <p:sp>
        <p:nvSpPr>
          <p:cNvPr id="15" name="Text 13"/>
          <p:cNvSpPr/>
          <p:nvPr/>
        </p:nvSpPr>
        <p:spPr>
          <a:xfrm>
            <a:off x="5926634" y="1504801"/>
            <a:ext cx="2709416" cy="1317427"/>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5926634" y="1528614"/>
            <a:ext cx="2709416" cy="0"/>
          </a:xfrm>
          <a:prstGeom prst="line">
            <a:avLst/>
          </a:prstGeom>
          <a:noFill/>
          <a:ln w="47625">
            <a:solidFill>
              <a:srgbClr val="4CAF50"/>
            </a:solidFill>
            <a:prstDash val="solid"/>
          </a:ln>
        </p:spPr>
        <p:txBody>
          <a:bodyPr/>
          <a:lstStyle/>
          <a:p>
            <a:endParaRPr/>
          </a:p>
        </p:txBody>
      </p:sp>
      <p:sp>
        <p:nvSpPr>
          <p:cNvPr id="17" name="Text 15"/>
          <p:cNvSpPr/>
          <p:nvPr/>
        </p:nvSpPr>
        <p:spPr>
          <a:xfrm>
            <a:off x="6029029" y="1742926"/>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888888"/>
                </a:solidFill>
                <a:latin typeface="Open Sans" pitchFamily="34" charset="0"/>
                <a:ea typeface="Arial" pitchFamily="34" charset="-122"/>
                <a:cs typeface="Arial" pitchFamily="34" charset="-120"/>
              </a:rPr>
              <a:t>NIVEAU DE REMPLACEMENT</a:t>
            </a:r>
            <a:endParaRPr lang="en-US" sz="1200" dirty="0"/>
          </a:p>
        </p:txBody>
      </p:sp>
      <p:sp>
        <p:nvSpPr>
          <p:cNvPr id="18" name="Text 16"/>
          <p:cNvSpPr/>
          <p:nvPr/>
        </p:nvSpPr>
        <p:spPr>
          <a:xfrm>
            <a:off x="6029029" y="1958727"/>
            <a:ext cx="2504626" cy="457200"/>
          </a:xfrm>
          <a:prstGeom prst="rect">
            <a:avLst/>
          </a:prstGeom>
          <a:noFill/>
          <a:ln/>
        </p:spPr>
        <p:txBody>
          <a:bodyPr wrap="square" lIns="0" tIns="0" rIns="0" bIns="0" rtlCol="0" anchor="t"/>
          <a:lstStyle/>
          <a:p>
            <a:pPr marL="0" indent="0" algn="ctr">
              <a:lnSpc>
                <a:spcPts val="3600"/>
              </a:lnSpc>
              <a:spcBef>
                <a:spcPts val="500"/>
              </a:spcBef>
              <a:spcAft>
                <a:spcPts val="500"/>
              </a:spcAft>
              <a:buNone/>
            </a:pPr>
            <a:r>
              <a:rPr lang="en-US" sz="2400" b="1" dirty="0">
                <a:solidFill>
                  <a:srgbClr val="00205B"/>
                </a:solidFill>
                <a:latin typeface="Open Sans" pitchFamily="34" charset="0"/>
                <a:ea typeface="Arial" pitchFamily="34" charset="-122"/>
                <a:cs typeface="Arial" pitchFamily="34" charset="-120"/>
              </a:rPr>
              <a:t>2.1</a:t>
            </a:r>
            <a:endParaRPr lang="en-US" sz="2400" dirty="0"/>
          </a:p>
        </p:txBody>
      </p:sp>
      <p:sp>
        <p:nvSpPr>
          <p:cNvPr id="19" name="Text 17"/>
          <p:cNvSpPr/>
          <p:nvPr/>
        </p:nvSpPr>
        <p:spPr>
          <a:xfrm>
            <a:off x="6029029" y="2479328"/>
            <a:ext cx="2504626" cy="152400"/>
          </a:xfrm>
          <a:prstGeom prst="rect">
            <a:avLst/>
          </a:prstGeom>
          <a:noFill/>
          <a:ln/>
        </p:spPr>
        <p:txBody>
          <a:bodyPr wrap="square" lIns="0" tIns="0" rIns="0" bIns="0" rtlCol="0" anchor="t"/>
          <a:lstStyle/>
          <a:p>
            <a:pPr marL="0" indent="0" algn="ctr">
              <a:lnSpc>
                <a:spcPts val="1200"/>
              </a:lnSpc>
              <a:buNone/>
            </a:pPr>
            <a:r>
              <a:rPr lang="en-US" sz="1200" dirty="0">
                <a:solidFill>
                  <a:srgbClr val="666666"/>
                </a:solidFill>
                <a:latin typeface="Open Sans" pitchFamily="34" charset="0"/>
                <a:ea typeface="Arial" pitchFamily="34" charset="-122"/>
                <a:cs typeface="Arial" pitchFamily="34" charset="-120"/>
              </a:rPr>
              <a:t>naissances par femme</a:t>
            </a:r>
            <a:endParaRPr lang="en-US" sz="1200" dirty="0"/>
          </a:p>
        </p:txBody>
      </p:sp>
      <p:sp>
        <p:nvSpPr>
          <p:cNvPr id="20" name="Text 18"/>
          <p:cNvSpPr/>
          <p:nvPr/>
        </p:nvSpPr>
        <p:spPr>
          <a:xfrm>
            <a:off x="573836" y="3031407"/>
            <a:ext cx="8290661" cy="400050"/>
          </a:xfrm>
          <a:prstGeom prst="rect">
            <a:avLst/>
          </a:prstGeom>
          <a:noFill/>
          <a:ln/>
        </p:spPr>
        <p:txBody>
          <a:bodyPr wrap="square" lIns="0" tIns="0" rIns="0" bIns="0" rtlCol="0" anchor="t"/>
          <a:lstStyle/>
          <a:p>
            <a:pPr marL="0" indent="0" algn="l">
              <a:lnSpc>
                <a:spcPts val="1575"/>
              </a:lnSpc>
              <a:spcAft>
                <a:spcPts val="1000"/>
              </a:spcAft>
              <a:buNone/>
            </a:pPr>
            <a:r>
              <a:rPr lang="fr-FR" sz="1200" dirty="0">
                <a:solidFill>
                  <a:srgbClr val="333333"/>
                </a:solidFill>
                <a:latin typeface="Open Sans" pitchFamily="34" charset="0"/>
                <a:ea typeface="Arial" pitchFamily="34" charset="-122"/>
                <a:cs typeface="Arial" pitchFamily="34" charset="-120"/>
              </a:rPr>
              <a:t>Le taux de fécondité de l’Afrique est presque deux fois supérieur à la moyenne mondiale. Bien qu’il ait diminué régulièrement (passant de 5,1 en 2000 à 4,07 aujourd’hui), il demeure nettement au-dessus du niveau de remplacement.</a:t>
            </a:r>
            <a:endParaRPr lang="en-US" sz="1200" dirty="0"/>
          </a:p>
        </p:txBody>
      </p:sp>
      <p:sp>
        <p:nvSpPr>
          <p:cNvPr id="21" name="Text 19"/>
          <p:cNvSpPr/>
          <p:nvPr/>
        </p:nvSpPr>
        <p:spPr>
          <a:xfrm>
            <a:off x="573836" y="3837758"/>
            <a:ext cx="8128099" cy="634603"/>
          </a:xfrm>
          <a:prstGeom prst="rect">
            <a:avLst/>
          </a:prstGeom>
          <a:solidFill>
            <a:srgbClr val="F0F7FC"/>
          </a:solidFill>
          <a:ln/>
        </p:spPr>
        <p:txBody>
          <a:bodyPr wrap="square" rtlCol="0" anchor="ctr"/>
          <a:lstStyle/>
          <a:p>
            <a:pPr marL="0" indent="0">
              <a:buNone/>
            </a:pPr>
            <a:endParaRPr lang="en-US" dirty="0"/>
          </a:p>
        </p:txBody>
      </p:sp>
      <p:sp>
        <p:nvSpPr>
          <p:cNvPr id="22" name="Shape 20"/>
          <p:cNvSpPr/>
          <p:nvPr/>
        </p:nvSpPr>
        <p:spPr>
          <a:xfrm>
            <a:off x="597649" y="3837758"/>
            <a:ext cx="0" cy="634603"/>
          </a:xfrm>
          <a:prstGeom prst="line">
            <a:avLst/>
          </a:prstGeom>
          <a:noFill/>
          <a:ln w="47625">
            <a:solidFill>
              <a:srgbClr val="009ADE"/>
            </a:solidFill>
            <a:prstDash val="solid"/>
          </a:ln>
        </p:spPr>
        <p:txBody>
          <a:bodyPr/>
          <a:lstStyle/>
          <a:p>
            <a:endParaRPr/>
          </a:p>
        </p:txBody>
      </p:sp>
      <p:sp>
        <p:nvSpPr>
          <p:cNvPr id="23" name="Text 21"/>
          <p:cNvSpPr/>
          <p:nvPr/>
        </p:nvSpPr>
        <p:spPr>
          <a:xfrm>
            <a:off x="711152" y="3855244"/>
            <a:ext cx="7853464" cy="380702"/>
          </a:xfrm>
          <a:prstGeom prst="rect">
            <a:avLst/>
          </a:prstGeom>
          <a:noFill/>
          <a:ln/>
        </p:spPr>
        <p:txBody>
          <a:bodyPr wrap="square" lIns="0" tIns="0" rIns="0" bIns="0" rtlCol="0" anchor="t"/>
          <a:lstStyle/>
          <a:p>
            <a:pPr marL="0" indent="0" algn="l">
              <a:lnSpc>
                <a:spcPts val="1500"/>
              </a:lnSpc>
              <a:buNone/>
            </a:pPr>
            <a:r>
              <a:rPr lang="fr-FR" sz="1200" dirty="0">
                <a:solidFill>
                  <a:srgbClr val="333333"/>
                </a:solidFill>
                <a:latin typeface="Open Sans" pitchFamily="34" charset="0"/>
                <a:ea typeface="Arial" pitchFamily="34" charset="-122"/>
                <a:cs typeface="Arial" pitchFamily="34" charset="-120"/>
              </a:rPr>
              <a:t>Une fécondité élevée, combinée à l’amélioration de la survie, est le principal moteur de la croissance rapide de la population africaine. Davantage de naissances signifient une demande accrue de services de santé pour les mères et les enfants.</a:t>
            </a:r>
            <a:endParaRPr lang="en-US" sz="1200" dirty="0"/>
          </a:p>
        </p:txBody>
      </p:sp>
      <p:sp>
        <p:nvSpPr>
          <p:cNvPr id="24" name="Text 22"/>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25" name="TextBox 24"/>
          <p:cNvSpPr txBox="1"/>
          <p:nvPr/>
        </p:nvSpPr>
        <p:spPr>
          <a:xfrm>
            <a:off x="324945" y="4946927"/>
            <a:ext cx="3647448" cy="215444"/>
          </a:xfrm>
          <a:prstGeom prst="rect">
            <a:avLst/>
          </a:prstGeom>
          <a:noFill/>
        </p:spPr>
        <p:txBody>
          <a:bodyPr wrap="square">
            <a:spAutoFit/>
          </a:bodyPr>
          <a:lstStyle/>
          <a:p>
            <a:pPr>
              <a:defRPr sz="600">
                <a:solidFill>
                  <a:srgbClr val="7FC8E8"/>
                </a:solidFill>
                <a:latin typeface="Open Sans"/>
              </a:defRPr>
            </a:pPr>
            <a:r>
              <a:rPr lang="fr-FR" sz="800" dirty="0"/>
              <a:t>Source : Perspectives de la population mondiale des Nations Unies 2024</a:t>
            </a:r>
            <a:endParaRPr sz="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0999" y="182463"/>
            <a:ext cx="6911715"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Taux de fécondité dans les pays africains</a:t>
            </a:r>
            <a:endParaRPr lang="en-US" sz="2000" dirty="0"/>
          </a:p>
        </p:txBody>
      </p:sp>
      <p:sp>
        <p:nvSpPr>
          <p:cNvPr id="4" name="Text 2"/>
          <p:cNvSpPr/>
          <p:nvPr/>
        </p:nvSpPr>
        <p:spPr>
          <a:xfrm>
            <a:off x="65610" y="740343"/>
            <a:ext cx="3325100" cy="1025705"/>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89422" y="740343"/>
            <a:ext cx="0" cy="1025705"/>
          </a:xfrm>
          <a:prstGeom prst="line">
            <a:avLst/>
          </a:prstGeom>
          <a:noFill/>
          <a:ln w="47625">
            <a:solidFill>
              <a:srgbClr val="009ADE"/>
            </a:solidFill>
            <a:prstDash val="solid"/>
          </a:ln>
        </p:spPr>
        <p:txBody>
          <a:bodyPr/>
          <a:lstStyle/>
          <a:p>
            <a:endParaRPr/>
          </a:p>
        </p:txBody>
      </p:sp>
      <p:sp>
        <p:nvSpPr>
          <p:cNvPr id="6" name="Text 4"/>
          <p:cNvSpPr/>
          <p:nvPr/>
        </p:nvSpPr>
        <p:spPr>
          <a:xfrm>
            <a:off x="198761" y="774388"/>
            <a:ext cx="2166630" cy="195415"/>
          </a:xfrm>
          <a:prstGeom prst="rect">
            <a:avLst/>
          </a:prstGeom>
          <a:noFill/>
          <a:ln/>
        </p:spPr>
        <p:txBody>
          <a:bodyPr wrap="square" lIns="0" tIns="0" rIns="0" bIns="0" rtlCol="0" anchor="t"/>
          <a:lstStyle/>
          <a:p>
            <a:r>
              <a:rPr sz="1200" b="1" dirty="0">
                <a:latin typeface="Open Sans" panose="020B0606030504020204" pitchFamily="34" charset="0"/>
                <a:ea typeface="Open Sans" panose="020B0606030504020204" pitchFamily="34" charset="0"/>
                <a:cs typeface="Open Sans" panose="020B0606030504020204" pitchFamily="34" charset="0"/>
              </a:rPr>
              <a:t>Comment lire </a:t>
            </a:r>
            <a:r>
              <a:rPr sz="1200" b="1" dirty="0" err="1">
                <a:latin typeface="Open Sans" panose="020B0606030504020204" pitchFamily="34" charset="0"/>
                <a:ea typeface="Open Sans" panose="020B0606030504020204" pitchFamily="34" charset="0"/>
                <a:cs typeface="Open Sans" panose="020B0606030504020204" pitchFamily="34" charset="0"/>
              </a:rPr>
              <a:t>ce</a:t>
            </a:r>
            <a:r>
              <a:rPr sz="1200" b="1" dirty="0">
                <a:latin typeface="Open Sans" panose="020B0606030504020204" pitchFamily="34" charset="0"/>
                <a:ea typeface="Open Sans" panose="020B0606030504020204" pitchFamily="34" charset="0"/>
                <a:cs typeface="Open Sans" panose="020B0606030504020204" pitchFamily="34" charset="0"/>
              </a:rPr>
              <a:t> </a:t>
            </a:r>
            <a:r>
              <a:rPr sz="1200" b="1" dirty="0" err="1">
                <a:latin typeface="Open Sans" panose="020B0606030504020204" pitchFamily="34" charset="0"/>
                <a:ea typeface="Open Sans" panose="020B0606030504020204" pitchFamily="34" charset="0"/>
                <a:cs typeface="Open Sans" panose="020B0606030504020204" pitchFamily="34" charset="0"/>
              </a:rPr>
              <a:t>graphique</a:t>
            </a:r>
            <a:endParaRPr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231382" y="980140"/>
            <a:ext cx="3126711" cy="426839"/>
          </a:xfrm>
          <a:prstGeom prst="rect">
            <a:avLst/>
          </a:prstGeom>
          <a:noFill/>
          <a:ln/>
        </p:spPr>
        <p:txBody>
          <a:bodyPr wrap="square" lIns="0" tIns="0" rIns="0" bIns="0" rtlCol="0" anchor="t"/>
          <a:lstStyle/>
          <a:p>
            <a:pPr marL="0" indent="0" algn="l">
              <a:lnSpc>
                <a:spcPts val="1500"/>
              </a:lnSpc>
              <a:spcBef>
                <a:spcPts val="400"/>
              </a:spcBef>
              <a:buNone/>
            </a:pPr>
            <a:r>
              <a:rPr lang="fr-FR" sz="1200" dirty="0">
                <a:solidFill>
                  <a:srgbClr val="555555"/>
                </a:solidFill>
                <a:latin typeface="Open Sans" pitchFamily="34" charset="0"/>
                <a:ea typeface="Arial" pitchFamily="34" charset="-122"/>
                <a:cs typeface="Arial" pitchFamily="34" charset="-120"/>
              </a:rPr>
              <a:t>Chaque barre représente le nombre moyen d’enfants par femme dans ce pays. Les pays sont classés du taux le plus élevé au taux le plus faible.</a:t>
            </a:r>
            <a:endParaRPr lang="en-US" sz="1200" dirty="0"/>
          </a:p>
        </p:txBody>
      </p:sp>
      <p:sp>
        <p:nvSpPr>
          <p:cNvPr id="8" name="Text 6"/>
          <p:cNvSpPr/>
          <p:nvPr/>
        </p:nvSpPr>
        <p:spPr>
          <a:xfrm>
            <a:off x="72185" y="1911746"/>
            <a:ext cx="3325099" cy="1108887"/>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95998" y="1862313"/>
            <a:ext cx="23812" cy="1207137"/>
          </a:xfrm>
          <a:prstGeom prst="line">
            <a:avLst/>
          </a:prstGeom>
          <a:noFill/>
          <a:ln w="47625">
            <a:solidFill>
              <a:srgbClr val="009ADE"/>
            </a:solidFill>
            <a:prstDash val="solid"/>
          </a:ln>
        </p:spPr>
        <p:txBody>
          <a:bodyPr/>
          <a:lstStyle/>
          <a:p>
            <a:endParaRPr/>
          </a:p>
        </p:txBody>
      </p:sp>
      <p:sp>
        <p:nvSpPr>
          <p:cNvPr id="10" name="Text 8"/>
          <p:cNvSpPr/>
          <p:nvPr/>
        </p:nvSpPr>
        <p:spPr>
          <a:xfrm>
            <a:off x="164101" y="1871248"/>
            <a:ext cx="2572930" cy="168044"/>
          </a:xfrm>
          <a:prstGeom prst="rect">
            <a:avLst/>
          </a:prstGeom>
          <a:noFill/>
          <a:ln/>
        </p:spPr>
        <p:txBody>
          <a:bodyPr wrap="square" lIns="0" tIns="0" rIns="0" bIns="0" rtlCol="0" anchor="t"/>
          <a:lstStyle/>
          <a:p>
            <a:pPr marL="0" indent="0" algn="l">
              <a:lnSpc>
                <a:spcPts val="1500"/>
              </a:lnSpc>
              <a:buNone/>
            </a:pPr>
            <a:r>
              <a:rPr lang="en-US" sz="1200" b="1" dirty="0">
                <a:solidFill>
                  <a:srgbClr val="00205B"/>
                </a:solidFill>
                <a:latin typeface="Open Sans" pitchFamily="34" charset="0"/>
                <a:ea typeface="Arial" pitchFamily="34" charset="-122"/>
                <a:cs typeface="Arial" pitchFamily="34" charset="-120"/>
              </a:rPr>
              <a:t>Code couleur</a:t>
            </a:r>
            <a:endParaRPr lang="en-US" sz="1200" dirty="0"/>
          </a:p>
        </p:txBody>
      </p:sp>
      <p:sp>
        <p:nvSpPr>
          <p:cNvPr id="11" name="Text 9"/>
          <p:cNvSpPr/>
          <p:nvPr/>
        </p:nvSpPr>
        <p:spPr>
          <a:xfrm>
            <a:off x="154039" y="2054122"/>
            <a:ext cx="3243245" cy="537890"/>
          </a:xfrm>
          <a:prstGeom prst="rect">
            <a:avLst/>
          </a:prstGeom>
          <a:noFill/>
          <a:ln/>
        </p:spPr>
        <p:txBody>
          <a:bodyPr wrap="square" lIns="0" tIns="0" rIns="0" bIns="0" rtlCol="0" anchor="t"/>
          <a:lstStyle/>
          <a:p>
            <a:pPr marL="0" indent="0" algn="l">
              <a:lnSpc>
                <a:spcPts val="1500"/>
              </a:lnSpc>
              <a:spcBef>
                <a:spcPts val="400"/>
              </a:spcBef>
              <a:buNone/>
            </a:pPr>
            <a:r>
              <a:rPr lang="fr-FR" sz="1200" dirty="0">
                <a:solidFill>
                  <a:srgbClr val="555555"/>
                </a:solidFill>
                <a:latin typeface="Open Sans" pitchFamily="34" charset="0"/>
                <a:ea typeface="Arial" pitchFamily="34" charset="-122"/>
                <a:cs typeface="Arial" pitchFamily="34" charset="-120"/>
              </a:rPr>
              <a:t>Barres rouges : plus de 5 enfants par femme. Barres orange : entre 3 et 5 enfants par femme. Barres vertes : moins de 3 enfants par femme (plus proches du seuil de remplacement des générations).</a:t>
            </a:r>
            <a:endParaRPr lang="en-US" sz="1200" dirty="0"/>
          </a:p>
        </p:txBody>
      </p:sp>
      <p:sp>
        <p:nvSpPr>
          <p:cNvPr id="12" name="Text 10"/>
          <p:cNvSpPr/>
          <p:nvPr/>
        </p:nvSpPr>
        <p:spPr>
          <a:xfrm>
            <a:off x="95997" y="3145332"/>
            <a:ext cx="3268672" cy="1750230"/>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19810" y="3145332"/>
            <a:ext cx="0" cy="1750230"/>
          </a:xfrm>
          <a:prstGeom prst="line">
            <a:avLst/>
          </a:prstGeom>
          <a:noFill/>
          <a:ln w="47625">
            <a:solidFill>
              <a:srgbClr val="009ADE"/>
            </a:solidFill>
            <a:prstDash val="solid"/>
          </a:ln>
        </p:spPr>
        <p:txBody>
          <a:bodyPr/>
          <a:lstStyle/>
          <a:p>
            <a:endParaRPr/>
          </a:p>
        </p:txBody>
      </p:sp>
      <p:sp>
        <p:nvSpPr>
          <p:cNvPr id="14" name="Text 12"/>
          <p:cNvSpPr/>
          <p:nvPr/>
        </p:nvSpPr>
        <p:spPr>
          <a:xfrm>
            <a:off x="220137" y="3172271"/>
            <a:ext cx="3144532" cy="263332"/>
          </a:xfrm>
          <a:prstGeom prst="rect">
            <a:avLst/>
          </a:prstGeom>
          <a:noFill/>
          <a:ln/>
        </p:spPr>
        <p:txBody>
          <a:bodyPr wrap="square" lIns="0" tIns="0" rIns="0" bIns="0" rtlCol="0" anchor="t"/>
          <a:lstStyle/>
          <a:p>
            <a:pPr marL="0" indent="0" algn="l">
              <a:lnSpc>
                <a:spcPts val="1500"/>
              </a:lnSpc>
              <a:buNone/>
            </a:pPr>
            <a:r>
              <a:rPr lang="fr-FR" sz="1200" b="1" dirty="0">
                <a:solidFill>
                  <a:srgbClr val="00205B"/>
                </a:solidFill>
                <a:latin typeface="Open Sans" pitchFamily="34" charset="0"/>
                <a:ea typeface="Arial" pitchFamily="34" charset="-122"/>
                <a:cs typeface="Arial" pitchFamily="34" charset="-120"/>
              </a:rPr>
              <a:t>D'importantes différences entre les pays</a:t>
            </a:r>
            <a:endParaRPr lang="en-US" sz="1200" dirty="0"/>
          </a:p>
        </p:txBody>
      </p:sp>
      <p:sp>
        <p:nvSpPr>
          <p:cNvPr id="15" name="Text 13"/>
          <p:cNvSpPr/>
          <p:nvPr/>
        </p:nvSpPr>
        <p:spPr>
          <a:xfrm>
            <a:off x="212414" y="3388361"/>
            <a:ext cx="3144521" cy="1507201"/>
          </a:xfrm>
          <a:prstGeom prst="rect">
            <a:avLst/>
          </a:prstGeom>
          <a:noFill/>
          <a:ln/>
        </p:spPr>
        <p:txBody>
          <a:bodyPr wrap="square" lIns="0" tIns="0" rIns="0" bIns="0" rtlCol="0" anchor="t"/>
          <a:lstStyle/>
          <a:p>
            <a:pPr marL="0" indent="0" algn="l">
              <a:lnSpc>
                <a:spcPts val="1500"/>
              </a:lnSpc>
              <a:spcBef>
                <a:spcPts val="400"/>
              </a:spcBef>
              <a:buNone/>
            </a:pPr>
            <a:r>
              <a:rPr lang="fr-FR" sz="1200" dirty="0">
                <a:solidFill>
                  <a:srgbClr val="555555"/>
                </a:solidFill>
                <a:latin typeface="Open Sans" pitchFamily="34" charset="0"/>
                <a:ea typeface="Arial" pitchFamily="34" charset="-122"/>
                <a:cs typeface="Arial" pitchFamily="34" charset="-120"/>
              </a:rPr>
              <a:t>Les écarts sont très importants dans l’ensemble de la région. Le Niger présente le taux le plus élevé avec 6,7 enfants par femme, tandis que Maurice affiche le plus faible avec 1,3 enfant par femme. Cela montre que les pays se trouvent à des stades très différents de leur transition démographique.</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98605" y="4988793"/>
            <a:ext cx="2478216" cy="131712"/>
          </a:xfrm>
          <a:prstGeom prst="rect">
            <a:avLst/>
          </a:prstGeom>
          <a:noFill/>
          <a:ln/>
        </p:spPr>
        <p:txBody>
          <a:bodyPr wrap="square" lIns="0" tIns="0" rIns="0" bIns="0" rtlCol="0" anchor="t"/>
          <a:lstStyle/>
          <a:p>
            <a:pPr marL="0" indent="0" algn="l">
              <a:buNone/>
            </a:pPr>
            <a:r>
              <a:rPr lang="en-US" sz="800" dirty="0">
                <a:solidFill>
                  <a:srgbClr val="7FC8E8"/>
                </a:solidFill>
                <a:latin typeface="Open Sans" pitchFamily="34" charset="0"/>
                <a:ea typeface="Arial" pitchFamily="34" charset="-122"/>
                <a:cs typeface="Arial" pitchFamily="34" charset="-120"/>
              </a:rPr>
              <a:t>Source: UN World Population Prospects 2024</a:t>
            </a:r>
            <a:endParaRPr lang="en-US" sz="800" dirty="0"/>
          </a:p>
        </p:txBody>
      </p:sp>
      <p:graphicFrame>
        <p:nvGraphicFramePr>
          <p:cNvPr id="20" name="Chart 0">
            <a:extLst>
              <a:ext uri="{FF2B5EF4-FFF2-40B4-BE49-F238E27FC236}">
                <a16:creationId xmlns:a16="http://schemas.microsoft.com/office/drawing/2014/main" id="{B023CCDA-A39A-6C17-0932-3286A546C6CD}"/>
              </a:ext>
            </a:extLst>
          </p:cNvPr>
          <p:cNvGraphicFramePr/>
          <p:nvPr>
            <p:extLst>
              <p:ext uri="{D42A27DB-BD31-4B8C-83A1-F6EECF244321}">
                <p14:modId xmlns:p14="http://schemas.microsoft.com/office/powerpoint/2010/main" val="1847205696"/>
              </p:ext>
            </p:extLst>
          </p:nvPr>
        </p:nvGraphicFramePr>
        <p:xfrm>
          <a:off x="3414522" y="516564"/>
          <a:ext cx="6144231" cy="47785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2" name="Text 19">
            <a:extLst>
              <a:ext uri="{FF2B5EF4-FFF2-40B4-BE49-F238E27FC236}">
                <a16:creationId xmlns:a16="http://schemas.microsoft.com/office/drawing/2014/main" id="{9C3CB481-0626-CD68-AAB0-947B97D98DAE}"/>
              </a:ext>
            </a:extLst>
          </p:cNvPr>
          <p:cNvSpPr/>
          <p:nvPr/>
        </p:nvSpPr>
        <p:spPr>
          <a:xfrm>
            <a:off x="562534" y="2854255"/>
            <a:ext cx="8128099" cy="916781"/>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0" y="162538"/>
            <a:ext cx="9144000" cy="269511"/>
          </a:xfrm>
          <a:prstGeom prst="rect">
            <a:avLst/>
          </a:prstGeom>
          <a:noFill/>
          <a:ln/>
        </p:spPr>
        <p:txBody>
          <a:bodyPr wrap="square" lIns="0" tIns="0" rIns="0" bIns="0" rtlCol="0" anchor="t"/>
          <a:lstStyle/>
          <a:p>
            <a:pPr marL="0" indent="0" algn="l">
              <a:buNone/>
            </a:pPr>
            <a:r>
              <a:rPr lang="fr-FR" b="1" dirty="0">
                <a:solidFill>
                  <a:srgbClr val="FFFFFF"/>
                </a:solidFill>
                <a:latin typeface="Open Sans" pitchFamily="34" charset="0"/>
                <a:ea typeface="Arial" pitchFamily="34" charset="-122"/>
                <a:cs typeface="Arial" pitchFamily="34" charset="-120"/>
              </a:rPr>
              <a:t>Mortalité maternelle : décès de femmes pendant la grossesse et l’accouchement</a:t>
            </a:r>
            <a:endParaRPr lang="en-US" dirty="0"/>
          </a:p>
        </p:txBody>
      </p:sp>
      <p:sp>
        <p:nvSpPr>
          <p:cNvPr id="4" name="Text 2"/>
          <p:cNvSpPr/>
          <p:nvPr/>
        </p:nvSpPr>
        <p:spPr>
          <a:xfrm>
            <a:off x="507950" y="787300"/>
            <a:ext cx="8468410" cy="400050"/>
          </a:xfrm>
          <a:prstGeom prst="rect">
            <a:avLst/>
          </a:prstGeom>
          <a:noFill/>
          <a:ln/>
        </p:spPr>
        <p:txBody>
          <a:bodyPr wrap="square" lIns="0" tIns="0" rIns="0" bIns="0" rtlCol="0" anchor="t"/>
          <a:lstStyle/>
          <a:p>
            <a:pPr marL="0" indent="0" algn="l">
              <a:lnSpc>
                <a:spcPts val="1575"/>
              </a:lnSpc>
              <a:spcAft>
                <a:spcPts val="1000"/>
              </a:spcAft>
              <a:buNone/>
            </a:pPr>
            <a:r>
              <a:rPr lang="fr-FR" sz="1400" dirty="0">
                <a:solidFill>
                  <a:srgbClr val="333333"/>
                </a:solidFill>
                <a:latin typeface="Open Sans" pitchFamily="34" charset="0"/>
                <a:ea typeface="Arial" pitchFamily="34" charset="-122"/>
                <a:cs typeface="Arial" pitchFamily="34" charset="-120"/>
              </a:rPr>
              <a:t>La mortalité maternelle mesure le nombre de femmes qui décèdent de complications liées à la grossesse ou à l’accouchement pour 100 000 naissances vivantes. Elle constitue l’un des indicateurs les plus robustes de la performance d’un système de santé.</a:t>
            </a:r>
            <a:endParaRPr lang="en-US" sz="14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RMM EN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828</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100,000 naissances vivantes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RMM EN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442</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cs typeface="Arial" pitchFamily="34" charset="-120"/>
              </a:rPr>
              <a:t>pour 100 000 naissances vivantes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CIBLE DE  ODD (2030)</a:t>
            </a:r>
            <a:endParaRPr lang="en-US" sz="1200" dirty="0"/>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70</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100,000 naissances vivantes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PROJECTION POUR 2030</a:t>
            </a:r>
            <a:endParaRPr lang="en-US" sz="1200" dirty="0"/>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379</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au </a:t>
            </a:r>
            <a:r>
              <a:rPr lang="en-US" sz="1200" dirty="0" err="1">
                <a:solidFill>
                  <a:srgbClr val="666666"/>
                </a:solidFill>
                <a:latin typeface="Open Sans" pitchFamily="34" charset="0"/>
                <a:ea typeface="Arial" pitchFamily="34" charset="-122"/>
                <a:cs typeface="Arial" pitchFamily="34" charset="-120"/>
              </a:rPr>
              <a:t>rythme</a:t>
            </a:r>
            <a:r>
              <a:rPr lang="en-US" sz="1200" dirty="0">
                <a:solidFill>
                  <a:srgbClr val="666666"/>
                </a:solidFill>
                <a:latin typeface="Open Sans" pitchFamily="34" charset="0"/>
                <a:ea typeface="Arial" pitchFamily="34" charset="-122"/>
                <a:cs typeface="Arial" pitchFamily="34" charset="-120"/>
              </a:rPr>
              <a:t> </a:t>
            </a:r>
            <a:r>
              <a:rPr lang="en-US" sz="1200" dirty="0" err="1">
                <a:solidFill>
                  <a:srgbClr val="666666"/>
                </a:solidFill>
                <a:latin typeface="Open Sans" pitchFamily="34" charset="0"/>
                <a:ea typeface="Arial" pitchFamily="34" charset="-122"/>
                <a:cs typeface="Arial" pitchFamily="34" charset="-120"/>
              </a:rPr>
              <a:t>actuel</a:t>
            </a:r>
            <a:endParaRPr lang="en-US" sz="1200" dirty="0"/>
          </a:p>
        </p:txBody>
      </p:sp>
      <p:sp>
        <p:nvSpPr>
          <p:cNvPr id="25" name="Text 23"/>
          <p:cNvSpPr/>
          <p:nvPr/>
        </p:nvSpPr>
        <p:spPr>
          <a:xfrm>
            <a:off x="644410" y="2937033"/>
            <a:ext cx="8073515" cy="815131"/>
          </a:xfrm>
          <a:prstGeom prst="rect">
            <a:avLst/>
          </a:prstGeom>
          <a:noFill/>
          <a:ln/>
        </p:spPr>
        <p:txBody>
          <a:bodyPr wrap="square" lIns="0" tIns="0" rIns="0" bIns="0" rtlCol="0" anchor="t"/>
          <a:lstStyle/>
          <a:p>
            <a:pPr marL="0" indent="0" algn="l">
              <a:lnSpc>
                <a:spcPts val="1575"/>
              </a:lnSpc>
              <a:spcAft>
                <a:spcPts val="1000"/>
              </a:spcAft>
              <a:buNone/>
            </a:pPr>
            <a:r>
              <a:rPr lang="fr-FR" sz="1400" b="1" dirty="0">
                <a:solidFill>
                  <a:srgbClr val="333333"/>
                </a:solidFill>
                <a:latin typeface="Open Sans" pitchFamily="34" charset="0"/>
                <a:ea typeface="Arial" pitchFamily="34" charset="-122"/>
                <a:cs typeface="Arial" pitchFamily="34" charset="-120"/>
              </a:rPr>
              <a:t>L’Afrique a presque réduit de moitié son ratio de mortalité maternelle depuis 2000</a:t>
            </a:r>
            <a:r>
              <a:rPr lang="en-US" sz="1400" dirty="0">
                <a:solidFill>
                  <a:srgbClr val="333333"/>
                </a:solidFill>
                <a:latin typeface="Open Sans" pitchFamily="34" charset="0"/>
                <a:ea typeface="Arial" pitchFamily="34" charset="-122"/>
                <a:cs typeface="Arial" pitchFamily="34" charset="-120"/>
              </a:rPr>
              <a:t>. </a:t>
            </a:r>
            <a:r>
              <a:rPr lang="fr-FR" sz="1400" dirty="0">
                <a:solidFill>
                  <a:srgbClr val="333333"/>
                </a:solidFill>
                <a:latin typeface="Open Sans" pitchFamily="34" charset="0"/>
                <a:ea typeface="Arial" pitchFamily="34" charset="-122"/>
                <a:cs typeface="Arial" pitchFamily="34" charset="-120"/>
              </a:rPr>
              <a:t>Toutefois, le continent reste encore loin de l’objectif mondial. Au rythme actuel de diminution, l’Afrique atteindrait un ratio de 379 décès maternels pour 100,000 naissances vivantes d’ici 2030, soit plus de cinq fois supérieur à la cible fixée.</a:t>
            </a:r>
            <a:endParaRPr lang="en-US" sz="1400" dirty="0"/>
          </a:p>
        </p:txBody>
      </p:sp>
      <p:sp>
        <p:nvSpPr>
          <p:cNvPr id="26" name="Text 24"/>
          <p:cNvSpPr/>
          <p:nvPr/>
        </p:nvSpPr>
        <p:spPr>
          <a:xfrm>
            <a:off x="562533" y="3951416"/>
            <a:ext cx="8128099" cy="815131"/>
          </a:xfrm>
          <a:prstGeom prst="rect">
            <a:avLst/>
          </a:prstGeom>
          <a:solidFill>
            <a:srgbClr val="FFF8F0"/>
          </a:solidFill>
          <a:ln/>
        </p:spPr>
        <p:txBody>
          <a:bodyPr wrap="square" rtlCol="0" anchor="ctr"/>
          <a:lstStyle/>
          <a:p>
            <a:pPr marL="0" indent="0">
              <a:buNone/>
            </a:pPr>
            <a:endParaRPr lang="en-US" dirty="0"/>
          </a:p>
        </p:txBody>
      </p:sp>
      <p:sp>
        <p:nvSpPr>
          <p:cNvPr id="27" name="Shape 25"/>
          <p:cNvSpPr/>
          <p:nvPr/>
        </p:nvSpPr>
        <p:spPr>
          <a:xfrm>
            <a:off x="552033" y="3981063"/>
            <a:ext cx="0" cy="815131"/>
          </a:xfrm>
          <a:prstGeom prst="line">
            <a:avLst/>
          </a:prstGeom>
          <a:noFill/>
          <a:ln w="47625">
            <a:solidFill>
              <a:srgbClr val="F26522"/>
            </a:solidFill>
            <a:prstDash val="solid"/>
          </a:ln>
        </p:spPr>
        <p:txBody>
          <a:bodyPr/>
          <a:lstStyle/>
          <a:p>
            <a:endParaRPr/>
          </a:p>
        </p:txBody>
      </p:sp>
      <p:sp>
        <p:nvSpPr>
          <p:cNvPr id="28" name="Text 26"/>
          <p:cNvSpPr/>
          <p:nvPr/>
        </p:nvSpPr>
        <p:spPr>
          <a:xfrm>
            <a:off x="617119" y="3981063"/>
            <a:ext cx="8042743" cy="628352"/>
          </a:xfrm>
          <a:prstGeom prst="rect">
            <a:avLst/>
          </a:prstGeom>
          <a:noFill/>
          <a:ln/>
        </p:spPr>
        <p:txBody>
          <a:bodyPr wrap="square" lIns="0" tIns="0" rIns="0" bIns="0" rtlCol="0" anchor="t"/>
          <a:lstStyle/>
          <a:p>
            <a:pPr marL="0" indent="0" algn="l">
              <a:lnSpc>
                <a:spcPts val="1500"/>
              </a:lnSpc>
              <a:buNone/>
            </a:pPr>
            <a:r>
              <a:rPr lang="fr-FR" sz="1400" b="1" dirty="0">
                <a:solidFill>
                  <a:srgbClr val="C00000"/>
                </a:solidFill>
                <a:latin typeface="Open Sans" pitchFamily="34" charset="0"/>
                <a:ea typeface="Arial" pitchFamily="34" charset="-122"/>
                <a:cs typeface="Arial" pitchFamily="34" charset="-120"/>
              </a:rPr>
              <a:t>Pour atteindre la cible des ODD de 70</a:t>
            </a:r>
            <a:r>
              <a:rPr lang="en-US" sz="1400" b="1" dirty="0">
                <a:solidFill>
                  <a:srgbClr val="333333"/>
                </a:solidFill>
                <a:latin typeface="Open Sans" pitchFamily="34" charset="0"/>
                <a:ea typeface="Arial" pitchFamily="34" charset="-122"/>
                <a:cs typeface="Arial" pitchFamily="34" charset="-120"/>
              </a:rPr>
              <a:t>, </a:t>
            </a:r>
            <a:r>
              <a:rPr lang="fr-FR" sz="1400" dirty="0">
                <a:solidFill>
                  <a:srgbClr val="333333"/>
                </a:solidFill>
                <a:latin typeface="Open Sans" pitchFamily="34" charset="0"/>
                <a:ea typeface="Arial" pitchFamily="34" charset="-122"/>
                <a:cs typeface="Arial" pitchFamily="34" charset="-120"/>
              </a:rPr>
              <a:t>le rythme de réduction devrait passer d’environ 2% par an à plus de 23% par an. Cela nécessiterait une augmentation majeure de la couverture des accouchements assistés par du personnel de santé qualifié, de l’accès aux soins obstétricaux d’urgence et aux services de planification familiale.</a:t>
            </a:r>
            <a:endParaRPr lang="en-US" sz="1400" dirty="0"/>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09955" y="4946927"/>
            <a:ext cx="3500000" cy="215444"/>
          </a:xfrm>
          <a:prstGeom prst="rect">
            <a:avLst/>
          </a:prstGeom>
          <a:noFill/>
        </p:spPr>
        <p:txBody>
          <a:bodyPr wrap="square">
            <a:spAutoFit/>
          </a:bodyPr>
          <a:lstStyle/>
          <a:p>
            <a:pPr>
              <a:defRPr sz="600">
                <a:solidFill>
                  <a:srgbClr val="7FC8E8"/>
                </a:solidFill>
                <a:latin typeface="Open Sans"/>
              </a:defRPr>
            </a:pPr>
            <a:r>
              <a:rPr sz="800" dirty="0"/>
              <a:t>Source: WHO MMEIG, April 2025</a:t>
            </a:r>
          </a:p>
        </p:txBody>
      </p:sp>
      <p:sp>
        <p:nvSpPr>
          <p:cNvPr id="34" name="Shape 20">
            <a:extLst>
              <a:ext uri="{FF2B5EF4-FFF2-40B4-BE49-F238E27FC236}">
                <a16:creationId xmlns:a16="http://schemas.microsoft.com/office/drawing/2014/main" id="{9B1F9BC4-9425-5D9B-236B-AC1E7D0D2A2F}"/>
              </a:ext>
            </a:extLst>
          </p:cNvPr>
          <p:cNvSpPr/>
          <p:nvPr/>
        </p:nvSpPr>
        <p:spPr>
          <a:xfrm>
            <a:off x="562534" y="2849034"/>
            <a:ext cx="0" cy="923461"/>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198093" y="139938"/>
            <a:ext cx="8524461" cy="2736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FFFFFF"/>
                </a:solidFill>
                <a:effectLst/>
                <a:uLnTx/>
                <a:uFillTx/>
                <a:latin typeface="Open Sans" pitchFamily="34" charset="0"/>
                <a:ea typeface="Arial" pitchFamily="34" charset="-122"/>
                <a:cs typeface="Arial" pitchFamily="34" charset="-120"/>
              </a:rPr>
              <a:t>Mortalité maternelle : évolution et projections jusqu’en 2030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198093" y="973399"/>
            <a:ext cx="126950" cy="126950"/>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426422" y="940369"/>
            <a:ext cx="2404242" cy="217279"/>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Tendance </a:t>
            </a:r>
            <a:r>
              <a:rPr kumimoji="0" lang="en-US" sz="1000" b="0" i="0" u="none" strike="noStrike" kern="1200" cap="none" spc="0" normalizeH="0" baseline="0" noProof="0" dirty="0" err="1">
                <a:ln>
                  <a:noFill/>
                </a:ln>
                <a:solidFill>
                  <a:srgbClr val="555555"/>
                </a:solidFill>
                <a:effectLst/>
                <a:uLnTx/>
                <a:uFillTx/>
                <a:latin typeface="Open Sans" pitchFamily="34" charset="0"/>
                <a:ea typeface="Arial" pitchFamily="34" charset="-122"/>
                <a:cs typeface="Arial" pitchFamily="34" charset="-120"/>
              </a:rPr>
              <a:t>observée</a:t>
            </a: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 (données </a:t>
            </a:r>
            <a:r>
              <a:rPr kumimoji="0" lang="en-US" sz="1000" b="0" i="0" u="none" strike="noStrike" kern="1200" cap="none" spc="0" normalizeH="0" baseline="0" noProof="0" dirty="0" err="1">
                <a:ln>
                  <a:noFill/>
                </a:ln>
                <a:solidFill>
                  <a:srgbClr val="555555"/>
                </a:solidFill>
                <a:effectLst/>
                <a:uLnTx/>
                <a:uFillTx/>
                <a:latin typeface="Open Sans" pitchFamily="34" charset="0"/>
                <a:ea typeface="Arial" pitchFamily="34" charset="-122"/>
                <a:cs typeface="Arial" pitchFamily="34" charset="-120"/>
              </a:rPr>
              <a:t>réelles</a:t>
            </a: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198093" y="1157648"/>
            <a:ext cx="126950" cy="126950"/>
          </a:xfrm>
          <a:prstGeom prst="rect">
            <a:avLst/>
          </a:prstGeom>
          <a:solidFill>
            <a:srgbClr val="F26522"/>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426422" y="1118071"/>
            <a:ext cx="2627673" cy="223676"/>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Trajectoire projetée au rythme actuel</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198093" y="1370996"/>
            <a:ext cx="126950" cy="126950"/>
          </a:xfrm>
          <a:prstGeom prst="rect">
            <a:avLst/>
          </a:prstGeom>
          <a:solidFill>
            <a:srgbClr val="4CAF50"/>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01666" y="1320719"/>
            <a:ext cx="2627672" cy="211633"/>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Trajectoire nécessaire pour atteindre la cible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198093" y="1568235"/>
            <a:ext cx="126950" cy="126950"/>
          </a:xfrm>
          <a:prstGeom prst="rect">
            <a:avLst/>
          </a:prstGeom>
          <a:solidFill>
            <a:srgbClr val="C0392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426423" y="1507405"/>
            <a:ext cx="2677018" cy="237107"/>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Cible des ODD (70 pour 100,000 naissances vivantes)</a:t>
            </a:r>
            <a:r>
              <a:rPr kumimoji="0" lang="en-US" sz="10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243608" y="1981850"/>
            <a:ext cx="2993298" cy="1536698"/>
          </a:xfrm>
          <a:prstGeom prst="rect">
            <a:avLst/>
          </a:prstGeom>
          <a:solidFill>
            <a:srgbClr val="F0F7FC"/>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221905" y="1981850"/>
            <a:ext cx="0" cy="1536698"/>
          </a:xfrm>
          <a:prstGeom prst="line">
            <a:avLst/>
          </a:prstGeom>
          <a:noFill/>
          <a:ln w="47625">
            <a:solidFill>
              <a:srgbClr val="009AD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372667" y="2002212"/>
            <a:ext cx="2681427" cy="186544"/>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205B"/>
                </a:solidFill>
                <a:effectLst/>
                <a:uLnTx/>
                <a:uFillTx/>
                <a:latin typeface="Open Sans" pitchFamily="34" charset="0"/>
                <a:ea typeface="Arial" pitchFamily="34" charset="-122"/>
                <a:cs typeface="Arial" pitchFamily="34" charset="-120"/>
              </a:rPr>
              <a:t>L’écart</a:t>
            </a:r>
            <a:r>
              <a:rPr kumimoji="0" lang="en-US" sz="1200" b="1" i="0" u="none" strike="noStrike" kern="1200" cap="none" spc="0" normalizeH="0" baseline="0" noProof="0" dirty="0">
                <a:ln>
                  <a:noFill/>
                </a:ln>
                <a:solidFill>
                  <a:srgbClr val="00205B"/>
                </a:solidFill>
                <a:effectLst/>
                <a:uLnTx/>
                <a:uFillTx/>
                <a:latin typeface="Open Sans" pitchFamily="34" charset="0"/>
                <a:ea typeface="Arial" pitchFamily="34" charset="-122"/>
                <a:cs typeface="Arial" pitchFamily="34" charset="-120"/>
              </a:rPr>
              <a:t> </a:t>
            </a:r>
            <a:r>
              <a:rPr kumimoji="0" lang="en-US" sz="1200" b="1" i="0" u="none" strike="noStrike" kern="1200" cap="none" spc="0" normalizeH="0" baseline="0" noProof="0" dirty="0" err="1">
                <a:ln>
                  <a:noFill/>
                </a:ln>
                <a:solidFill>
                  <a:srgbClr val="00205B"/>
                </a:solidFill>
                <a:effectLst/>
                <a:uLnTx/>
                <a:uFillTx/>
                <a:latin typeface="Open Sans" pitchFamily="34" charset="0"/>
                <a:ea typeface="Arial" pitchFamily="34" charset="-122"/>
                <a:cs typeface="Arial" pitchFamily="34" charset="-120"/>
              </a:rPr>
              <a:t>reste</a:t>
            </a:r>
            <a:r>
              <a:rPr kumimoji="0" lang="en-US" sz="1200" b="1" i="0" u="none" strike="noStrike" kern="1200" cap="none" spc="0" normalizeH="0" baseline="0" noProof="0" dirty="0">
                <a:ln>
                  <a:noFill/>
                </a:ln>
                <a:solidFill>
                  <a:srgbClr val="00205B"/>
                </a:solidFill>
                <a:effectLst/>
                <a:uLnTx/>
                <a:uFillTx/>
                <a:latin typeface="Open Sans" pitchFamily="34" charset="0"/>
                <a:ea typeface="Arial" pitchFamily="34" charset="-122"/>
                <a:cs typeface="Arial" pitchFamily="34" charset="-120"/>
              </a:rPr>
              <a:t> </a:t>
            </a:r>
            <a:r>
              <a:rPr kumimoji="0" lang="en-US" sz="1200" b="1" i="0" u="none" strike="noStrike" kern="1200" cap="none" spc="0" normalizeH="0" baseline="0" noProof="0" dirty="0" err="1">
                <a:ln>
                  <a:noFill/>
                </a:ln>
                <a:solidFill>
                  <a:srgbClr val="00205B"/>
                </a:solidFill>
                <a:effectLst/>
                <a:uLnTx/>
                <a:uFillTx/>
                <a:latin typeface="Open Sans" pitchFamily="34" charset="0"/>
                <a:ea typeface="Arial" pitchFamily="34" charset="-122"/>
                <a:cs typeface="Arial" pitchFamily="34" charset="-120"/>
              </a:rPr>
              <a:t>considérable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372667" y="2186311"/>
            <a:ext cx="2681427" cy="995179"/>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400"/>
              </a:spcBef>
              <a:spcAft>
                <a:spcPts val="0"/>
              </a:spcAft>
              <a:buClrTx/>
              <a:buSzTx/>
              <a:buFontTx/>
              <a:buNone/>
              <a:tabLst/>
              <a:defRPr/>
            </a:pPr>
            <a:r>
              <a:rPr kumimoji="0" lang="fr-FR" sz="12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La ligne orange représente la trajectoire actuelle. La ligne verte représente la trajectoire requise pour atteindre la cible. L’écart entre les deux trajectoires mesure l’ampleur de l’effort supplémentaire nécessaire.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220637" y="3540354"/>
            <a:ext cx="3039241" cy="1347870"/>
          </a:xfrm>
          <a:prstGeom prst="rect">
            <a:avLst/>
          </a:prstGeom>
          <a:solidFill>
            <a:srgbClr val="F0F7FC"/>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flipH="1">
            <a:off x="221905" y="3539941"/>
            <a:ext cx="8190" cy="1305083"/>
          </a:xfrm>
          <a:prstGeom prst="line">
            <a:avLst/>
          </a:prstGeom>
          <a:noFill/>
          <a:ln w="47625">
            <a:solidFill>
              <a:srgbClr val="009AD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380857" y="3641443"/>
            <a:ext cx="2722583" cy="19114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5B"/>
                </a:solidFill>
                <a:effectLst/>
                <a:uLnTx/>
                <a:uFillTx/>
                <a:latin typeface="Open Sans" pitchFamily="34" charset="0"/>
                <a:ea typeface="Arial" pitchFamily="34" charset="-122"/>
                <a:cs typeface="Arial" pitchFamily="34" charset="-120"/>
              </a:rPr>
              <a:t>Réduction de 46 % depuis 2000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380857" y="3825543"/>
            <a:ext cx="2810533" cy="611820"/>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400"/>
              </a:spcBef>
              <a:spcAft>
                <a:spcPts val="0"/>
              </a:spcAft>
              <a:buClrTx/>
              <a:buSzTx/>
              <a:buFontTx/>
              <a:buNone/>
              <a:tabLst/>
              <a:defRPr/>
            </a:pPr>
            <a:r>
              <a:rPr kumimoji="0" lang="fr-FR" sz="1200" b="0" i="0" u="none" strike="noStrike" kern="1200" cap="none" spc="0" normalizeH="0" baseline="0" noProof="0" dirty="0">
                <a:ln>
                  <a:noFill/>
                </a:ln>
                <a:solidFill>
                  <a:srgbClr val="555555"/>
                </a:solidFill>
                <a:effectLst/>
                <a:uLnTx/>
                <a:uFillTx/>
                <a:latin typeface="Open Sans" pitchFamily="34" charset="0"/>
                <a:ea typeface="Arial" pitchFamily="34" charset="-122"/>
                <a:cs typeface="Arial" pitchFamily="34" charset="-120"/>
              </a:rPr>
              <a:t>Des progrès réels ont été accomplis, mais à un rythme insuffisant. Le taux d’amélioration devra s’accélérer considérablement au cours des prochaines années.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0" y="4965799"/>
            <a:ext cx="9144000" cy="177701"/>
          </a:xfrm>
          <a:prstGeom prst="rect">
            <a:avLst/>
          </a:prstGeom>
          <a:solidFill>
            <a:srgbClr val="00205B"/>
          </a:solid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355402" y="5008586"/>
            <a:ext cx="4582358" cy="12310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7FC8E8"/>
                </a:solidFill>
                <a:effectLst/>
                <a:uLnTx/>
                <a:uFillTx/>
                <a:latin typeface="Open Sans" pitchFamily="34" charset="0"/>
                <a:ea typeface="Arial" pitchFamily="34" charset="-122"/>
                <a:cs typeface="Arial" pitchFamily="34" charset="-120"/>
              </a:rPr>
              <a:t>Source : OMS, MMEIG, Avril 2025 | Médiane de la Région africaine de l’OMS</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2" name="Chart 0"/>
          <p:cNvGraphicFramePr/>
          <p:nvPr>
            <p:extLst>
              <p:ext uri="{D42A27DB-BD31-4B8C-83A1-F6EECF244321}">
                <p14:modId xmlns:p14="http://schemas.microsoft.com/office/powerpoint/2010/main" val="3795426178"/>
              </p:ext>
            </p:extLst>
          </p:nvPr>
        </p:nvGraphicFramePr>
        <p:xfrm>
          <a:off x="3085152" y="781124"/>
          <a:ext cx="6032748"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19">
            <a:extLst>
              <a:ext uri="{FF2B5EF4-FFF2-40B4-BE49-F238E27FC236}">
                <a16:creationId xmlns:a16="http://schemas.microsoft.com/office/drawing/2014/main" id="{D6546140-DA4B-7BBE-454F-28CA5049B73F}"/>
              </a:ext>
            </a:extLst>
          </p:cNvPr>
          <p:cNvSpPr/>
          <p:nvPr/>
        </p:nvSpPr>
        <p:spPr>
          <a:xfrm>
            <a:off x="507950" y="3064948"/>
            <a:ext cx="8128099" cy="634603"/>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24945" y="112542"/>
            <a:ext cx="8763000"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des enfants de moins de cinq ans</a:t>
            </a:r>
            <a:endParaRPr lang="en-US" sz="2000" dirty="0"/>
          </a:p>
        </p:txBody>
      </p:sp>
      <p:sp>
        <p:nvSpPr>
          <p:cNvPr id="4" name="Text 2"/>
          <p:cNvSpPr/>
          <p:nvPr/>
        </p:nvSpPr>
        <p:spPr>
          <a:xfrm>
            <a:off x="426669" y="755217"/>
            <a:ext cx="8290661" cy="400050"/>
          </a:xfrm>
          <a:prstGeom prst="rect">
            <a:avLst/>
          </a:prstGeom>
          <a:noFill/>
          <a:ln/>
        </p:spPr>
        <p:txBody>
          <a:bodyPr wrap="square" lIns="0" tIns="0" rIns="0" bIns="0" rtlCol="0" anchor="t"/>
          <a:lstStyle/>
          <a:p>
            <a:pPr marL="0" indent="0" algn="l">
              <a:lnSpc>
                <a:spcPts val="1575"/>
              </a:lnSpc>
              <a:spcAft>
                <a:spcPts val="1000"/>
              </a:spcAft>
              <a:buNone/>
            </a:pPr>
            <a:r>
              <a:rPr lang="fr-FR" sz="1200" dirty="0">
                <a:solidFill>
                  <a:srgbClr val="333333"/>
                </a:solidFill>
                <a:latin typeface="Open Sans" pitchFamily="34" charset="0"/>
                <a:ea typeface="Arial" pitchFamily="34" charset="-122"/>
                <a:cs typeface="Arial" pitchFamily="34" charset="-120"/>
              </a:rPr>
              <a:t>La mortalité des enfants de moins de cinq ans correspond au nombre d’enfants, sur 1 000 naissances vivantes, qui meurent avant l’âge de cinq ans. La majorité de ces décès est attribuable à des causes évitables telles que la pneumonie, les maladies diarrhéiques, le paludisme, la malnutrition et les complications liées à la naissance</a:t>
            </a:r>
            <a:r>
              <a:rPr lang="fr-FR" sz="1400" dirty="0">
                <a:solidFill>
                  <a:srgbClr val="333333"/>
                </a:solidFill>
                <a:latin typeface="Open Sans" pitchFamily="34" charset="0"/>
                <a:ea typeface="Arial" pitchFamily="34" charset="-122"/>
                <a:cs typeface="Arial" pitchFamily="34" charset="-120"/>
              </a:rPr>
              <a:t>.</a:t>
            </a:r>
            <a:endParaRPr lang="en-US" sz="14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TMM5 </a:t>
            </a:r>
            <a:r>
              <a:rPr lang="en-US" sz="1200" dirty="0" err="1">
                <a:solidFill>
                  <a:srgbClr val="888888"/>
                </a:solidFill>
                <a:latin typeface="Open Sans" pitchFamily="34" charset="0"/>
                <a:ea typeface="Arial" pitchFamily="34" charset="-122"/>
                <a:cs typeface="Arial" pitchFamily="34" charset="-120"/>
              </a:rPr>
              <a:t>en</a:t>
            </a:r>
            <a:r>
              <a:rPr lang="en-US" sz="1200" dirty="0">
                <a:solidFill>
                  <a:srgbClr val="888888"/>
                </a:solidFill>
                <a:latin typeface="Open Sans" pitchFamily="34" charset="0"/>
                <a:ea typeface="Arial" pitchFamily="34" charset="-122"/>
                <a:cs typeface="Arial" pitchFamily="34" charset="-120"/>
              </a:rPr>
              <a:t>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149</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TMM5 </a:t>
            </a:r>
            <a:r>
              <a:rPr lang="en-US" sz="1200" dirty="0" err="1">
                <a:solidFill>
                  <a:srgbClr val="888888"/>
                </a:solidFill>
                <a:latin typeface="Open Sans" pitchFamily="34" charset="0"/>
                <a:ea typeface="Arial" pitchFamily="34" charset="-122"/>
                <a:cs typeface="Arial" pitchFamily="34" charset="-120"/>
              </a:rPr>
              <a:t>en</a:t>
            </a:r>
            <a:r>
              <a:rPr lang="en-US" sz="1200" dirty="0">
                <a:solidFill>
                  <a:srgbClr val="888888"/>
                </a:solidFill>
                <a:latin typeface="Open Sans" pitchFamily="34" charset="0"/>
                <a:ea typeface="Arial" pitchFamily="34" charset="-122"/>
                <a:cs typeface="Arial" pitchFamily="34" charset="-120"/>
              </a:rPr>
              <a:t>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67</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algn="ctr">
              <a:lnSpc>
                <a:spcPts val="1050"/>
              </a:lnSpc>
            </a:pPr>
            <a:r>
              <a:rPr lang="en-US" sz="1200" dirty="0">
                <a:solidFill>
                  <a:srgbClr val="888888"/>
                </a:solidFill>
                <a:latin typeface="Open Sans" pitchFamily="34" charset="0"/>
                <a:ea typeface="Arial" pitchFamily="34" charset="-122"/>
                <a:cs typeface="Arial" pitchFamily="34" charset="-120"/>
              </a:rPr>
              <a:t>CIBLE DE  ODD (2030)</a:t>
            </a:r>
            <a:endParaRPr lang="en-US" sz="1200" dirty="0"/>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25</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PROJECTION POUR 2030</a:t>
            </a:r>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52</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au </a:t>
            </a:r>
            <a:r>
              <a:rPr lang="en-US" sz="1200" dirty="0" err="1">
                <a:solidFill>
                  <a:srgbClr val="666666"/>
                </a:solidFill>
                <a:latin typeface="Open Sans" pitchFamily="34" charset="0"/>
                <a:ea typeface="Arial" pitchFamily="34" charset="-122"/>
                <a:cs typeface="Arial" pitchFamily="34" charset="-120"/>
              </a:rPr>
              <a:t>rythme</a:t>
            </a:r>
            <a:r>
              <a:rPr lang="en-US" sz="1200" dirty="0">
                <a:solidFill>
                  <a:srgbClr val="666666"/>
                </a:solidFill>
                <a:latin typeface="Open Sans" pitchFamily="34" charset="0"/>
                <a:ea typeface="Arial" pitchFamily="34" charset="-122"/>
                <a:cs typeface="Arial" pitchFamily="34" charset="-120"/>
              </a:rPr>
              <a:t> </a:t>
            </a:r>
            <a:r>
              <a:rPr lang="en-US" sz="1200" dirty="0" err="1">
                <a:solidFill>
                  <a:srgbClr val="666666"/>
                </a:solidFill>
                <a:latin typeface="Open Sans" pitchFamily="34" charset="0"/>
                <a:ea typeface="Arial" pitchFamily="34" charset="-122"/>
                <a:cs typeface="Arial" pitchFamily="34" charset="-120"/>
              </a:rPr>
              <a:t>actuel</a:t>
            </a:r>
            <a:endParaRPr lang="en-US" sz="1200" dirty="0">
              <a:solidFill>
                <a:srgbClr val="666666"/>
              </a:solidFill>
              <a:latin typeface="Open Sans" pitchFamily="34" charset="0"/>
              <a:ea typeface="Arial" pitchFamily="34" charset="-122"/>
              <a:cs typeface="Arial" pitchFamily="34" charset="-120"/>
            </a:endParaRPr>
          </a:p>
        </p:txBody>
      </p:sp>
      <p:sp>
        <p:nvSpPr>
          <p:cNvPr id="25" name="Text 23"/>
          <p:cNvSpPr/>
          <p:nvPr/>
        </p:nvSpPr>
        <p:spPr>
          <a:xfrm>
            <a:off x="617119" y="3059954"/>
            <a:ext cx="8290661" cy="400050"/>
          </a:xfrm>
          <a:prstGeom prst="rect">
            <a:avLst/>
          </a:prstGeom>
          <a:noFill/>
          <a:ln/>
        </p:spPr>
        <p:txBody>
          <a:bodyPr wrap="square" lIns="0" tIns="0" rIns="0" bIns="0" rtlCol="0" anchor="t"/>
          <a:lstStyle/>
          <a:p>
            <a:pPr marL="0" indent="0" algn="l">
              <a:lnSpc>
                <a:spcPts val="1575"/>
              </a:lnSpc>
              <a:spcAft>
                <a:spcPts val="1000"/>
              </a:spcAft>
              <a:buNone/>
            </a:pPr>
            <a:r>
              <a:rPr lang="fr-FR" sz="1400" dirty="0">
                <a:solidFill>
                  <a:srgbClr val="333333"/>
                </a:solidFill>
                <a:latin typeface="Open Sans" pitchFamily="34" charset="0"/>
                <a:ea typeface="Arial" pitchFamily="34" charset="-122"/>
                <a:cs typeface="Arial" pitchFamily="34" charset="-120"/>
              </a:rPr>
              <a:t>L’un des plus grands succès sanitaires de l’Afrique. Depuis 2000, la mortalité des moins de cinq ans a été réduite de plus de moitié, sauvant des millions de vies. La vaccination, la lutte contre le paludisme et l’amélioration de la nutrition ont joué un rôle déterminant dans cette avancée.</a:t>
            </a:r>
            <a:endParaRPr lang="en-US" sz="1400" dirty="0"/>
          </a:p>
        </p:txBody>
      </p:sp>
      <p:sp>
        <p:nvSpPr>
          <p:cNvPr id="26" name="Text 24"/>
          <p:cNvSpPr/>
          <p:nvPr/>
        </p:nvSpPr>
        <p:spPr>
          <a:xfrm>
            <a:off x="471440" y="3948708"/>
            <a:ext cx="8128099" cy="634603"/>
          </a:xfrm>
          <a:prstGeom prst="rect">
            <a:avLst/>
          </a:prstGeom>
          <a:solidFill>
            <a:srgbClr val="FFF8F0"/>
          </a:solidFill>
          <a:ln/>
        </p:spPr>
        <p:txBody>
          <a:bodyPr wrap="square" rtlCol="0" anchor="ctr"/>
          <a:lstStyle/>
          <a:p>
            <a:pPr marL="0" indent="0">
              <a:buNone/>
            </a:pPr>
            <a:endParaRPr lang="en-US" dirty="0"/>
          </a:p>
        </p:txBody>
      </p:sp>
      <p:sp>
        <p:nvSpPr>
          <p:cNvPr id="27" name="Shape 25"/>
          <p:cNvSpPr/>
          <p:nvPr/>
        </p:nvSpPr>
        <p:spPr>
          <a:xfrm>
            <a:off x="495253" y="3948708"/>
            <a:ext cx="0" cy="634603"/>
          </a:xfrm>
          <a:prstGeom prst="line">
            <a:avLst/>
          </a:prstGeom>
          <a:noFill/>
          <a:ln w="47625">
            <a:solidFill>
              <a:srgbClr val="F26522"/>
            </a:solidFill>
            <a:prstDash val="solid"/>
          </a:ln>
        </p:spPr>
        <p:txBody>
          <a:bodyPr/>
          <a:lstStyle/>
          <a:p>
            <a:endParaRPr/>
          </a:p>
        </p:txBody>
      </p:sp>
      <p:sp>
        <p:nvSpPr>
          <p:cNvPr id="28" name="Text 26"/>
          <p:cNvSpPr/>
          <p:nvPr/>
        </p:nvSpPr>
        <p:spPr>
          <a:xfrm>
            <a:off x="645267" y="4007581"/>
            <a:ext cx="7853464" cy="380702"/>
          </a:xfrm>
          <a:prstGeom prst="rect">
            <a:avLst/>
          </a:prstGeom>
          <a:noFill/>
          <a:ln/>
        </p:spPr>
        <p:txBody>
          <a:bodyPr wrap="square" lIns="0" tIns="0" rIns="0" bIns="0" rtlCol="0" anchor="t"/>
          <a:lstStyle/>
          <a:p>
            <a:pPr marL="0" indent="0" algn="l">
              <a:lnSpc>
                <a:spcPts val="1500"/>
              </a:lnSpc>
              <a:buNone/>
            </a:pPr>
            <a:r>
              <a:rPr lang="fr-FR" sz="1400" dirty="0">
                <a:solidFill>
                  <a:srgbClr val="C00000"/>
                </a:solidFill>
                <a:latin typeface="Open Sans" pitchFamily="34" charset="0"/>
                <a:ea typeface="Arial" pitchFamily="34" charset="-122"/>
                <a:cs typeface="Arial" pitchFamily="34" charset="-120"/>
              </a:rPr>
              <a:t>Au rythme actuel, l’Afrique atteindra un taux de 52 en 2030, soit plus du double de la cible des ODD (25). Un renforcement des investissements en faveur de la santé de l’enfant, notamment de la santé néonatale, est indispensable.</a:t>
            </a:r>
            <a:endParaRPr lang="en-US" sz="1400" dirty="0">
              <a:solidFill>
                <a:srgbClr val="C00000"/>
              </a:solidFill>
            </a:endParaRPr>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24945" y="4946927"/>
            <a:ext cx="3572498"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
        <p:nvSpPr>
          <p:cNvPr id="34" name="Shape 20">
            <a:extLst>
              <a:ext uri="{FF2B5EF4-FFF2-40B4-BE49-F238E27FC236}">
                <a16:creationId xmlns:a16="http://schemas.microsoft.com/office/drawing/2014/main" id="{3CA2A709-C1D9-70D4-4833-9B0561CC5137}"/>
              </a:ext>
            </a:extLst>
          </p:cNvPr>
          <p:cNvSpPr/>
          <p:nvPr/>
        </p:nvSpPr>
        <p:spPr>
          <a:xfrm>
            <a:off x="471439" y="3064948"/>
            <a:ext cx="0" cy="634603"/>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54768" y="30198"/>
            <a:ext cx="7428875"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des enfants de moins de cinq ans : tendances et projections à l’horizon 2030</a:t>
            </a:r>
            <a:endParaRPr lang="en-US" sz="2000" dirty="0"/>
          </a:p>
        </p:txBody>
      </p:sp>
      <p:sp>
        <p:nvSpPr>
          <p:cNvPr id="4" name="Text 2"/>
          <p:cNvSpPr/>
          <p:nvPr/>
        </p:nvSpPr>
        <p:spPr>
          <a:xfrm>
            <a:off x="170449" y="842813"/>
            <a:ext cx="3037570" cy="1081982"/>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a:off x="194262" y="842813"/>
            <a:ext cx="0" cy="1081982"/>
          </a:xfrm>
          <a:prstGeom prst="line">
            <a:avLst/>
          </a:prstGeom>
          <a:noFill/>
          <a:ln w="47625">
            <a:solidFill>
              <a:srgbClr val="009ADE"/>
            </a:solidFill>
            <a:prstDash val="solid"/>
          </a:ln>
        </p:spPr>
        <p:txBody>
          <a:bodyPr/>
          <a:lstStyle/>
          <a:p>
            <a:endParaRPr/>
          </a:p>
        </p:txBody>
      </p:sp>
      <p:sp>
        <p:nvSpPr>
          <p:cNvPr id="6" name="Text 4"/>
          <p:cNvSpPr/>
          <p:nvPr/>
        </p:nvSpPr>
        <p:spPr>
          <a:xfrm>
            <a:off x="288754" y="857176"/>
            <a:ext cx="2406953" cy="177264"/>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Une forte </a:t>
            </a:r>
            <a:r>
              <a:rPr lang="en-US" sz="1200" b="1" dirty="0" err="1">
                <a:solidFill>
                  <a:srgbClr val="00205B"/>
                </a:solidFill>
                <a:latin typeface="Open Sans" pitchFamily="34" charset="0"/>
                <a:ea typeface="Arial" pitchFamily="34" charset="-122"/>
                <a:cs typeface="Arial" pitchFamily="34" charset="-120"/>
              </a:rPr>
              <a:t>baisse</a:t>
            </a:r>
            <a:endParaRPr lang="en-US" sz="1200" dirty="0"/>
          </a:p>
        </p:txBody>
      </p:sp>
      <p:sp>
        <p:nvSpPr>
          <p:cNvPr id="7" name="Text 5"/>
          <p:cNvSpPr/>
          <p:nvPr/>
        </p:nvSpPr>
        <p:spPr>
          <a:xfrm>
            <a:off x="288754" y="1043323"/>
            <a:ext cx="2862993" cy="567402"/>
          </a:xfrm>
          <a:prstGeom prst="rect">
            <a:avLst/>
          </a:prstGeom>
          <a:noFill/>
          <a:ln/>
        </p:spPr>
        <p:txBody>
          <a:bodyPr wrap="square" lIns="0" tIns="0" rIns="0" bIns="0" rtlCol="0" anchor="t"/>
          <a:lstStyle/>
          <a:p>
            <a:pPr marL="0" indent="0" algn="l">
              <a:lnSpc>
                <a:spcPts val="1400"/>
              </a:lnSpc>
              <a:buNone/>
            </a:pPr>
            <a:r>
              <a:rPr lang="fr-FR" sz="1200" dirty="0">
                <a:solidFill>
                  <a:srgbClr val="555555"/>
                </a:solidFill>
                <a:latin typeface="Open Sans" pitchFamily="34" charset="0"/>
                <a:ea typeface="Arial" pitchFamily="34" charset="-122"/>
                <a:cs typeface="Arial" pitchFamily="34" charset="-120"/>
              </a:rPr>
              <a:t>La ligne bleu foncé montre une baisse régulière du taux, passant de 149 en 2000 à 67 en 2023, représente une réduction de 55 % sur une période de 23 ans.</a:t>
            </a:r>
            <a:endParaRPr lang="en-US" sz="1200" dirty="0"/>
          </a:p>
        </p:txBody>
      </p:sp>
      <p:sp>
        <p:nvSpPr>
          <p:cNvPr id="8" name="Text 6"/>
          <p:cNvSpPr/>
          <p:nvPr/>
        </p:nvSpPr>
        <p:spPr>
          <a:xfrm>
            <a:off x="170449" y="2070895"/>
            <a:ext cx="3037570" cy="1256456"/>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a:off x="194261" y="2070895"/>
            <a:ext cx="0" cy="1256456"/>
          </a:xfrm>
          <a:prstGeom prst="line">
            <a:avLst/>
          </a:prstGeom>
          <a:noFill/>
          <a:ln w="47625">
            <a:solidFill>
              <a:srgbClr val="009ADE"/>
            </a:solidFill>
            <a:prstDash val="solid"/>
          </a:ln>
        </p:spPr>
        <p:txBody>
          <a:bodyPr/>
          <a:lstStyle/>
          <a:p>
            <a:endParaRPr/>
          </a:p>
        </p:txBody>
      </p:sp>
      <p:sp>
        <p:nvSpPr>
          <p:cNvPr id="10" name="Text 8"/>
          <p:cNvSpPr/>
          <p:nvPr/>
        </p:nvSpPr>
        <p:spPr>
          <a:xfrm>
            <a:off x="326373" y="2070895"/>
            <a:ext cx="2476500" cy="175219"/>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Des </a:t>
            </a:r>
            <a:r>
              <a:rPr lang="en-US" sz="1200" b="1" dirty="0" err="1">
                <a:solidFill>
                  <a:srgbClr val="00205B"/>
                </a:solidFill>
                <a:latin typeface="Open Sans" pitchFamily="34" charset="0"/>
                <a:ea typeface="Arial" pitchFamily="34" charset="-122"/>
                <a:cs typeface="Arial" pitchFamily="34" charset="-120"/>
              </a:rPr>
              <a:t>progrès</a:t>
            </a:r>
            <a:r>
              <a:rPr lang="en-US" sz="1200" b="1" dirty="0">
                <a:solidFill>
                  <a:srgbClr val="00205B"/>
                </a:solidFill>
                <a:latin typeface="Open Sans" pitchFamily="34" charset="0"/>
                <a:ea typeface="Arial" pitchFamily="34" charset="-122"/>
                <a:cs typeface="Arial" pitchFamily="34" charset="-120"/>
              </a:rPr>
              <a:t> encore </a:t>
            </a:r>
            <a:r>
              <a:rPr lang="en-US" sz="1200" b="1" dirty="0" err="1">
                <a:solidFill>
                  <a:srgbClr val="00205B"/>
                </a:solidFill>
                <a:latin typeface="Open Sans" pitchFamily="34" charset="0"/>
                <a:ea typeface="Arial" pitchFamily="34" charset="-122"/>
                <a:cs typeface="Arial" pitchFamily="34" charset="-120"/>
              </a:rPr>
              <a:t>insuffisants</a:t>
            </a:r>
            <a:endParaRPr lang="en-US" sz="1200" dirty="0"/>
          </a:p>
        </p:txBody>
      </p:sp>
      <p:sp>
        <p:nvSpPr>
          <p:cNvPr id="11" name="Text 9"/>
          <p:cNvSpPr/>
          <p:nvPr/>
        </p:nvSpPr>
        <p:spPr>
          <a:xfrm>
            <a:off x="326373" y="2242205"/>
            <a:ext cx="2806723" cy="747811"/>
          </a:xfrm>
          <a:prstGeom prst="rect">
            <a:avLst/>
          </a:prstGeom>
          <a:noFill/>
          <a:ln/>
        </p:spPr>
        <p:txBody>
          <a:bodyPr wrap="square" lIns="0" tIns="0" rIns="0" bIns="0" rtlCol="0" anchor="t"/>
          <a:lstStyle/>
          <a:p>
            <a:pPr marL="0" indent="0" algn="l">
              <a:lnSpc>
                <a:spcPts val="1400"/>
              </a:lnSpc>
              <a:spcBef>
                <a:spcPts val="400"/>
              </a:spcBef>
              <a:buNone/>
            </a:pPr>
            <a:r>
              <a:rPr lang="fr-FR" sz="1200" dirty="0">
                <a:solidFill>
                  <a:srgbClr val="555555"/>
                </a:solidFill>
                <a:latin typeface="Open Sans" pitchFamily="34" charset="0"/>
                <a:ea typeface="Arial" pitchFamily="34" charset="-122"/>
                <a:cs typeface="Arial" pitchFamily="34" charset="-120"/>
              </a:rPr>
              <a:t>La ligne orange montre où nous mènera le rythme actuel de progrès (52 en 2030). La ligne verte indique le niveau requis pour atteindre la cible des ODD (25 en 2030). L’écart entre les deux restes considérables.</a:t>
            </a:r>
            <a:endParaRPr lang="en-US" sz="1200" dirty="0"/>
          </a:p>
        </p:txBody>
      </p:sp>
      <p:sp>
        <p:nvSpPr>
          <p:cNvPr id="12" name="Text 10"/>
          <p:cNvSpPr/>
          <p:nvPr/>
        </p:nvSpPr>
        <p:spPr>
          <a:xfrm>
            <a:off x="170449" y="3461444"/>
            <a:ext cx="3037570" cy="1494266"/>
          </a:xfrm>
          <a:prstGeom prst="rect">
            <a:avLst/>
          </a:prstGeom>
          <a:solidFill>
            <a:srgbClr val="F0F7FC"/>
          </a:solidFill>
          <a:ln/>
        </p:spPr>
        <p:txBody>
          <a:bodyPr wrap="square" rtlCol="0" anchor="ctr"/>
          <a:lstStyle/>
          <a:p>
            <a:pPr marL="0" indent="0">
              <a:buNone/>
            </a:pPr>
            <a:endParaRPr lang="en-US" dirty="0"/>
          </a:p>
        </p:txBody>
      </p:sp>
      <p:sp>
        <p:nvSpPr>
          <p:cNvPr id="13" name="Shape 11"/>
          <p:cNvSpPr/>
          <p:nvPr/>
        </p:nvSpPr>
        <p:spPr>
          <a:xfrm>
            <a:off x="194261" y="3461444"/>
            <a:ext cx="0" cy="1494266"/>
          </a:xfrm>
          <a:prstGeom prst="line">
            <a:avLst/>
          </a:prstGeom>
          <a:noFill/>
          <a:ln w="47625">
            <a:solidFill>
              <a:srgbClr val="009ADE"/>
            </a:solidFill>
            <a:prstDash val="solid"/>
          </a:ln>
        </p:spPr>
        <p:txBody>
          <a:bodyPr/>
          <a:lstStyle/>
          <a:p>
            <a:endParaRPr/>
          </a:p>
        </p:txBody>
      </p:sp>
      <p:sp>
        <p:nvSpPr>
          <p:cNvPr id="14" name="Text 12"/>
          <p:cNvSpPr/>
          <p:nvPr/>
        </p:nvSpPr>
        <p:spPr>
          <a:xfrm>
            <a:off x="310422" y="3449019"/>
            <a:ext cx="2822667" cy="327865"/>
          </a:xfrm>
          <a:prstGeom prst="rect">
            <a:avLst/>
          </a:prstGeom>
          <a:noFill/>
          <a:ln/>
        </p:spPr>
        <p:txBody>
          <a:bodyPr wrap="square" lIns="0" tIns="0" rIns="0" bIns="0" rtlCol="0" anchor="t"/>
          <a:lstStyle/>
          <a:p>
            <a:pPr marL="0" indent="0" algn="l">
              <a:lnSpc>
                <a:spcPts val="1400"/>
              </a:lnSpc>
              <a:buNone/>
            </a:pPr>
            <a:r>
              <a:rPr lang="fr-FR" sz="1200" b="1" dirty="0">
                <a:solidFill>
                  <a:srgbClr val="00205B"/>
                </a:solidFill>
                <a:latin typeface="Open Sans" pitchFamily="34" charset="0"/>
                <a:ea typeface="Arial" pitchFamily="34" charset="-122"/>
                <a:cs typeface="Arial" pitchFamily="34" charset="-120"/>
              </a:rPr>
              <a:t>Que faudrait-il faire pour atteindre la cible ?</a:t>
            </a:r>
            <a:endParaRPr lang="en-US" sz="1200" dirty="0"/>
          </a:p>
        </p:txBody>
      </p:sp>
      <p:sp>
        <p:nvSpPr>
          <p:cNvPr id="15" name="Text 13"/>
          <p:cNvSpPr/>
          <p:nvPr/>
        </p:nvSpPr>
        <p:spPr>
          <a:xfrm>
            <a:off x="250534" y="3826461"/>
            <a:ext cx="2844335" cy="889350"/>
          </a:xfrm>
          <a:prstGeom prst="rect">
            <a:avLst/>
          </a:prstGeom>
          <a:noFill/>
          <a:ln/>
        </p:spPr>
        <p:txBody>
          <a:bodyPr wrap="square" lIns="0" tIns="0" rIns="0" bIns="0" rtlCol="0" anchor="t"/>
          <a:lstStyle/>
          <a:p>
            <a:pPr marL="0" indent="0" algn="l">
              <a:lnSpc>
                <a:spcPts val="1400"/>
              </a:lnSpc>
              <a:spcBef>
                <a:spcPts val="400"/>
              </a:spcBef>
              <a:buNone/>
            </a:pPr>
            <a:r>
              <a:rPr lang="fr-FR" sz="1200" dirty="0">
                <a:solidFill>
                  <a:srgbClr val="555555"/>
                </a:solidFill>
                <a:latin typeface="Open Sans" pitchFamily="34" charset="0"/>
                <a:ea typeface="Arial" pitchFamily="34" charset="-122"/>
                <a:cs typeface="Arial" pitchFamily="34" charset="-120"/>
              </a:rPr>
              <a:t>Le taux de réduction devrait s’accélérer, passant d’environ 3,5 % à plus de 13 % par an. Cela implique d’étendre considérablement la couverture des interventions éprouvées et à faible coût en faveur de la survie de l’enfant.</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302352" y="4988793"/>
            <a:ext cx="4025807" cy="124510"/>
          </a:xfrm>
          <a:prstGeom prst="rect">
            <a:avLst/>
          </a:prstGeom>
          <a:noFill/>
          <a:ln/>
        </p:spPr>
        <p:txBody>
          <a:bodyPr wrap="square" lIns="0" tIns="0" rIns="0" bIns="0" rtlCol="0" anchor="t"/>
          <a:lstStyle/>
          <a:p>
            <a:pPr marL="0" indent="0" algn="l">
              <a:buNone/>
            </a:pPr>
            <a:r>
              <a:rPr lang="fr-FR" sz="800" dirty="0">
                <a:solidFill>
                  <a:srgbClr val="7FC8E8"/>
                </a:solidFill>
                <a:latin typeface="Open Sans" pitchFamily="34" charset="0"/>
                <a:ea typeface="Arial" pitchFamily="34" charset="-122"/>
                <a:cs typeface="Arial" pitchFamily="34" charset="-120"/>
              </a:rPr>
              <a:t>Source : UN IGME, 2024 | Médiane de la Région Africaine de l’OMS</a:t>
            </a:r>
            <a:endParaRPr lang="en-US" sz="800" dirty="0"/>
          </a:p>
        </p:txBody>
      </p:sp>
      <p:graphicFrame>
        <p:nvGraphicFramePr>
          <p:cNvPr id="18" name="Chart 0"/>
          <p:cNvGraphicFramePr/>
          <p:nvPr>
            <p:extLst>
              <p:ext uri="{D42A27DB-BD31-4B8C-83A1-F6EECF244321}">
                <p14:modId xmlns:p14="http://schemas.microsoft.com/office/powerpoint/2010/main" val="2981536839"/>
              </p:ext>
            </p:extLst>
          </p:nvPr>
        </p:nvGraphicFramePr>
        <p:xfrm>
          <a:off x="3208019" y="761851"/>
          <a:ext cx="5682079"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7" name="Text 19">
            <a:extLst>
              <a:ext uri="{FF2B5EF4-FFF2-40B4-BE49-F238E27FC236}">
                <a16:creationId xmlns:a16="http://schemas.microsoft.com/office/drawing/2014/main" id="{205A52B1-4EED-705F-1927-B1483304BEF6}"/>
              </a:ext>
            </a:extLst>
          </p:cNvPr>
          <p:cNvSpPr/>
          <p:nvPr/>
        </p:nvSpPr>
        <p:spPr>
          <a:xfrm>
            <a:off x="507950" y="2898130"/>
            <a:ext cx="8128099" cy="801421"/>
          </a:xfrm>
          <a:prstGeom prst="rect">
            <a:avLst/>
          </a:prstGeom>
          <a:solidFill>
            <a:srgbClr val="F0F7FC"/>
          </a:solidFill>
          <a:ln/>
        </p:spPr>
        <p:txBody>
          <a:bodyPr wrap="square" rtlCol="0" anchor="ctr"/>
          <a:lstStyle/>
          <a:p>
            <a:pPr marL="0" indent="0">
              <a:buNone/>
            </a:pPr>
            <a:endParaRPr lang="en-US"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8152655"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infantile : décès avant l’âge d’un an</a:t>
            </a:r>
            <a:endParaRPr lang="en-US" sz="2000" dirty="0"/>
          </a:p>
        </p:txBody>
      </p:sp>
      <p:sp>
        <p:nvSpPr>
          <p:cNvPr id="4" name="Text 2"/>
          <p:cNvSpPr/>
          <p:nvPr/>
        </p:nvSpPr>
        <p:spPr>
          <a:xfrm>
            <a:off x="495253" y="761851"/>
            <a:ext cx="8290661" cy="400050"/>
          </a:xfrm>
          <a:prstGeom prst="rect">
            <a:avLst/>
          </a:prstGeom>
          <a:noFill/>
          <a:ln/>
        </p:spPr>
        <p:txBody>
          <a:bodyPr wrap="square" lIns="0" tIns="0" rIns="0" bIns="0" rtlCol="0" anchor="t"/>
          <a:lstStyle/>
          <a:p>
            <a:pPr marL="0" indent="0" algn="l">
              <a:lnSpc>
                <a:spcPts val="1575"/>
              </a:lnSpc>
              <a:spcAft>
                <a:spcPts val="1000"/>
              </a:spcAft>
              <a:buNone/>
            </a:pPr>
            <a:r>
              <a:rPr lang="fr-FR" sz="1300" dirty="0">
                <a:solidFill>
                  <a:srgbClr val="333333"/>
                </a:solidFill>
                <a:latin typeface="Open Sans" pitchFamily="34" charset="0"/>
                <a:ea typeface="Arial" pitchFamily="34" charset="-122"/>
                <a:cs typeface="Arial" pitchFamily="34" charset="-120"/>
              </a:rPr>
              <a:t>La mortalité infantile correspond aux décès survenant avant l’âge d’un an. Les nouveau-nés et les jeunes nourrissons sont particulièrement exposés aux infections, aux complications périnatales et à la malnutrition, ce qui fait de cette période une étape déterminante pour la survie de l’enfant.</a:t>
            </a:r>
            <a:endParaRPr lang="en-US" sz="1300" dirty="0"/>
          </a:p>
        </p:txBody>
      </p:sp>
      <p:sp>
        <p:nvSpPr>
          <p:cNvPr id="5" name="Text 3"/>
          <p:cNvSpPr/>
          <p:nvPr/>
        </p:nvSpPr>
        <p:spPr>
          <a:xfrm>
            <a:off x="507950" y="1504801"/>
            <a:ext cx="2709416"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709416" cy="0"/>
          </a:xfrm>
          <a:prstGeom prst="line">
            <a:avLst/>
          </a:prstGeom>
          <a:noFill/>
          <a:ln w="38100">
            <a:solidFill>
              <a:srgbClr val="009ADE"/>
            </a:solidFill>
            <a:prstDash val="solid"/>
          </a:ln>
        </p:spPr>
        <p:txBody>
          <a:bodyPr/>
          <a:lstStyle/>
          <a:p>
            <a:endParaRPr/>
          </a:p>
        </p:txBody>
      </p:sp>
      <p:sp>
        <p:nvSpPr>
          <p:cNvPr id="7" name="Text 5"/>
          <p:cNvSpPr/>
          <p:nvPr/>
        </p:nvSpPr>
        <p:spPr>
          <a:xfrm>
            <a:off x="610346" y="1695301"/>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TMI EN 2000</a:t>
            </a:r>
            <a:endParaRPr lang="en-US" sz="1200" dirty="0"/>
          </a:p>
        </p:txBody>
      </p:sp>
      <p:sp>
        <p:nvSpPr>
          <p:cNvPr id="8" name="Text 6"/>
          <p:cNvSpPr/>
          <p:nvPr/>
        </p:nvSpPr>
        <p:spPr>
          <a:xfrm>
            <a:off x="610346" y="1879253"/>
            <a:ext cx="2504626"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85</a:t>
            </a:r>
            <a:endParaRPr lang="en-US" sz="2000" dirty="0"/>
          </a:p>
        </p:txBody>
      </p:sp>
      <p:sp>
        <p:nvSpPr>
          <p:cNvPr id="9" name="Text 7"/>
          <p:cNvSpPr/>
          <p:nvPr/>
        </p:nvSpPr>
        <p:spPr>
          <a:xfrm>
            <a:off x="610346" y="2311003"/>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pour 1,000 naissances </a:t>
            </a:r>
            <a:r>
              <a:rPr lang="en-US" sz="1200" dirty="0" err="1">
                <a:solidFill>
                  <a:srgbClr val="666666"/>
                </a:solidFill>
                <a:latin typeface="Open Sans" pitchFamily="34" charset="0"/>
                <a:ea typeface="Arial" pitchFamily="34" charset="-122"/>
                <a:cs typeface="Arial" pitchFamily="34" charset="-120"/>
              </a:rPr>
              <a:t>vivantes</a:t>
            </a:r>
            <a:endParaRPr lang="en-US" sz="1200" dirty="0">
              <a:solidFill>
                <a:srgbClr val="666666"/>
              </a:solidFill>
              <a:latin typeface="Open Sans" pitchFamily="34" charset="0"/>
              <a:ea typeface="Arial" pitchFamily="34" charset="-122"/>
              <a:cs typeface="Arial" pitchFamily="34" charset="-120"/>
            </a:endParaRPr>
          </a:p>
        </p:txBody>
      </p:sp>
      <p:sp>
        <p:nvSpPr>
          <p:cNvPr id="10" name="Text 8"/>
          <p:cNvSpPr/>
          <p:nvPr/>
        </p:nvSpPr>
        <p:spPr>
          <a:xfrm>
            <a:off x="3217366" y="1504801"/>
            <a:ext cx="2709267"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3217366" y="1523851"/>
            <a:ext cx="2709267" cy="0"/>
          </a:xfrm>
          <a:prstGeom prst="line">
            <a:avLst/>
          </a:prstGeom>
          <a:noFill/>
          <a:ln w="38100">
            <a:solidFill>
              <a:srgbClr val="F26522"/>
            </a:solidFill>
            <a:prstDash val="solid"/>
          </a:ln>
        </p:spPr>
        <p:txBody>
          <a:bodyPr/>
          <a:lstStyle/>
          <a:p>
            <a:endParaRPr/>
          </a:p>
        </p:txBody>
      </p:sp>
      <p:sp>
        <p:nvSpPr>
          <p:cNvPr id="12" name="Text 10"/>
          <p:cNvSpPr/>
          <p:nvPr/>
        </p:nvSpPr>
        <p:spPr>
          <a:xfrm>
            <a:off x="3319763" y="1695301"/>
            <a:ext cx="2504474"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TMI EN 2023</a:t>
            </a:r>
            <a:endParaRPr lang="en-US" sz="1200" dirty="0"/>
          </a:p>
        </p:txBody>
      </p:sp>
      <p:sp>
        <p:nvSpPr>
          <p:cNvPr id="13" name="Text 11"/>
          <p:cNvSpPr/>
          <p:nvPr/>
        </p:nvSpPr>
        <p:spPr>
          <a:xfrm>
            <a:off x="3319763" y="1879253"/>
            <a:ext cx="2504474"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43</a:t>
            </a:r>
            <a:endParaRPr lang="en-US" sz="2000" dirty="0"/>
          </a:p>
        </p:txBody>
      </p:sp>
      <p:sp>
        <p:nvSpPr>
          <p:cNvPr id="14" name="Text 12"/>
          <p:cNvSpPr/>
          <p:nvPr/>
        </p:nvSpPr>
        <p:spPr>
          <a:xfrm>
            <a:off x="3319763" y="2311003"/>
            <a:ext cx="2504474"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pour 1,000 naissances </a:t>
            </a:r>
            <a:r>
              <a:rPr lang="en-US" sz="1200" dirty="0" err="1">
                <a:solidFill>
                  <a:srgbClr val="666666"/>
                </a:solidFill>
                <a:latin typeface="Open Sans" pitchFamily="34" charset="0"/>
                <a:ea typeface="Arial" pitchFamily="34" charset="-122"/>
                <a:cs typeface="Arial" pitchFamily="34" charset="-120"/>
              </a:rPr>
              <a:t>vivantes</a:t>
            </a:r>
            <a:endParaRPr lang="en-US" sz="1200" dirty="0">
              <a:solidFill>
                <a:srgbClr val="666666"/>
              </a:solidFill>
              <a:latin typeface="Open Sans" pitchFamily="34" charset="0"/>
              <a:ea typeface="Arial" pitchFamily="34" charset="-122"/>
              <a:cs typeface="Arial" pitchFamily="34" charset="-120"/>
            </a:endParaRPr>
          </a:p>
        </p:txBody>
      </p:sp>
      <p:sp>
        <p:nvSpPr>
          <p:cNvPr id="15" name="Text 13"/>
          <p:cNvSpPr/>
          <p:nvPr/>
        </p:nvSpPr>
        <p:spPr>
          <a:xfrm>
            <a:off x="5926634" y="1504801"/>
            <a:ext cx="2709416" cy="1091803"/>
          </a:xfrm>
          <a:prstGeom prst="rect">
            <a:avLst/>
          </a:prstGeom>
          <a:solidFill>
            <a:srgbClr val="FFEBEE"/>
          </a:solidFill>
          <a:ln/>
        </p:spPr>
        <p:txBody>
          <a:bodyPr wrap="square" rtlCol="0" anchor="ctr"/>
          <a:lstStyle/>
          <a:p>
            <a:pPr marL="0" indent="0">
              <a:buNone/>
            </a:pPr>
            <a:endParaRPr lang="en-US" dirty="0"/>
          </a:p>
        </p:txBody>
      </p:sp>
      <p:sp>
        <p:nvSpPr>
          <p:cNvPr id="16" name="Shape 14"/>
          <p:cNvSpPr/>
          <p:nvPr/>
        </p:nvSpPr>
        <p:spPr>
          <a:xfrm>
            <a:off x="5926634" y="1523851"/>
            <a:ext cx="2709416" cy="0"/>
          </a:xfrm>
          <a:prstGeom prst="line">
            <a:avLst/>
          </a:prstGeom>
          <a:noFill/>
          <a:ln w="38100">
            <a:solidFill>
              <a:srgbClr val="C0392B"/>
            </a:solidFill>
            <a:prstDash val="solid"/>
          </a:ln>
        </p:spPr>
        <p:txBody>
          <a:bodyPr/>
          <a:lstStyle/>
          <a:p>
            <a:endParaRPr/>
          </a:p>
        </p:txBody>
      </p:sp>
      <p:sp>
        <p:nvSpPr>
          <p:cNvPr id="17" name="Text 15"/>
          <p:cNvSpPr/>
          <p:nvPr/>
        </p:nvSpPr>
        <p:spPr>
          <a:xfrm>
            <a:off x="6029029" y="1695301"/>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PROJECTION POUR 2030</a:t>
            </a:r>
          </a:p>
        </p:txBody>
      </p:sp>
      <p:sp>
        <p:nvSpPr>
          <p:cNvPr id="18" name="Text 16"/>
          <p:cNvSpPr/>
          <p:nvPr/>
        </p:nvSpPr>
        <p:spPr>
          <a:xfrm>
            <a:off x="6029029" y="1879253"/>
            <a:ext cx="2504626"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35</a:t>
            </a:r>
            <a:endParaRPr lang="en-US" sz="2000" dirty="0"/>
          </a:p>
        </p:txBody>
      </p:sp>
      <p:sp>
        <p:nvSpPr>
          <p:cNvPr id="19" name="Text 17"/>
          <p:cNvSpPr/>
          <p:nvPr/>
        </p:nvSpPr>
        <p:spPr>
          <a:xfrm>
            <a:off x="6029029" y="2311003"/>
            <a:ext cx="2504626"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au </a:t>
            </a:r>
            <a:r>
              <a:rPr lang="en-US" sz="1200" dirty="0" err="1">
                <a:solidFill>
                  <a:srgbClr val="666666"/>
                </a:solidFill>
                <a:latin typeface="Open Sans" pitchFamily="34" charset="0"/>
                <a:ea typeface="Arial" pitchFamily="34" charset="-122"/>
                <a:cs typeface="Arial" pitchFamily="34" charset="-120"/>
              </a:rPr>
              <a:t>rythme</a:t>
            </a:r>
            <a:r>
              <a:rPr lang="en-US" sz="1200" dirty="0">
                <a:solidFill>
                  <a:srgbClr val="666666"/>
                </a:solidFill>
                <a:latin typeface="Open Sans" pitchFamily="34" charset="0"/>
                <a:ea typeface="Arial" pitchFamily="34" charset="-122"/>
                <a:cs typeface="Arial" pitchFamily="34" charset="-120"/>
              </a:rPr>
              <a:t> </a:t>
            </a:r>
            <a:r>
              <a:rPr lang="en-US" sz="1200" dirty="0" err="1">
                <a:solidFill>
                  <a:srgbClr val="666666"/>
                </a:solidFill>
                <a:latin typeface="Open Sans" pitchFamily="34" charset="0"/>
                <a:ea typeface="Arial" pitchFamily="34" charset="-122"/>
                <a:cs typeface="Arial" pitchFamily="34" charset="-120"/>
              </a:rPr>
              <a:t>actuel</a:t>
            </a:r>
            <a:endParaRPr lang="en-US" sz="1200" dirty="0">
              <a:solidFill>
                <a:srgbClr val="666666"/>
              </a:solidFill>
              <a:latin typeface="Open Sans" pitchFamily="34" charset="0"/>
              <a:ea typeface="Arial" pitchFamily="34" charset="-122"/>
              <a:cs typeface="Arial" pitchFamily="34" charset="-120"/>
            </a:endParaRPr>
          </a:p>
        </p:txBody>
      </p:sp>
      <p:sp>
        <p:nvSpPr>
          <p:cNvPr id="20" name="Text 18"/>
          <p:cNvSpPr/>
          <p:nvPr/>
        </p:nvSpPr>
        <p:spPr>
          <a:xfrm>
            <a:off x="710056" y="3005880"/>
            <a:ext cx="7889483" cy="400050"/>
          </a:xfrm>
          <a:prstGeom prst="rect">
            <a:avLst/>
          </a:prstGeom>
          <a:noFill/>
          <a:ln/>
        </p:spPr>
        <p:txBody>
          <a:bodyPr wrap="square" lIns="0" tIns="0" rIns="0" bIns="0" rtlCol="0" anchor="t"/>
          <a:lstStyle/>
          <a:p>
            <a:pPr marL="0" indent="0" algn="l">
              <a:lnSpc>
                <a:spcPts val="1600"/>
              </a:lnSpc>
              <a:spcAft>
                <a:spcPts val="1000"/>
              </a:spcAft>
              <a:buNone/>
            </a:pPr>
            <a:r>
              <a:rPr lang="fr-FR" sz="1400" dirty="0">
                <a:solidFill>
                  <a:srgbClr val="333333"/>
                </a:solidFill>
                <a:latin typeface="Open Sans" pitchFamily="34" charset="0"/>
                <a:ea typeface="Arial" pitchFamily="34" charset="-122"/>
                <a:cs typeface="Arial" pitchFamily="34" charset="-120"/>
              </a:rPr>
              <a:t>La mortalité infantile a reculé d’environ 49% depuis 2000, reflétant des progrès importants. L’augmentation de la couverture vaccinale, l’amélioration des pratiques nutritionnelles et un meilleur accès aux services de santé ont joué un rôle déterminant dans cette réduction.</a:t>
            </a:r>
            <a:endParaRPr lang="en-US" sz="1400" dirty="0">
              <a:solidFill>
                <a:srgbClr val="333333"/>
              </a:solidFill>
              <a:latin typeface="Open Sans" pitchFamily="34" charset="0"/>
              <a:ea typeface="Arial" pitchFamily="34" charset="-122"/>
              <a:cs typeface="Arial" pitchFamily="34" charset="-120"/>
            </a:endParaRPr>
          </a:p>
        </p:txBody>
      </p:sp>
      <p:sp>
        <p:nvSpPr>
          <p:cNvPr id="21" name="Text 19"/>
          <p:cNvSpPr/>
          <p:nvPr/>
        </p:nvSpPr>
        <p:spPr>
          <a:xfrm>
            <a:off x="471440" y="3859856"/>
            <a:ext cx="8128099" cy="851394"/>
          </a:xfrm>
          <a:prstGeom prst="rect">
            <a:avLst/>
          </a:prstGeom>
          <a:solidFill>
            <a:srgbClr val="FFF8F0"/>
          </a:solidFill>
          <a:ln/>
        </p:spPr>
        <p:txBody>
          <a:bodyPr wrap="square" rtlCol="0" anchor="ctr"/>
          <a:lstStyle/>
          <a:p>
            <a:pPr marL="0" indent="0">
              <a:buNone/>
            </a:pPr>
            <a:endParaRPr lang="en-US" dirty="0"/>
          </a:p>
        </p:txBody>
      </p:sp>
      <p:sp>
        <p:nvSpPr>
          <p:cNvPr id="22" name="Shape 20"/>
          <p:cNvSpPr/>
          <p:nvPr/>
        </p:nvSpPr>
        <p:spPr>
          <a:xfrm>
            <a:off x="495253" y="3859856"/>
            <a:ext cx="0" cy="851394"/>
          </a:xfrm>
          <a:prstGeom prst="line">
            <a:avLst/>
          </a:prstGeom>
          <a:noFill/>
          <a:ln w="47625">
            <a:solidFill>
              <a:srgbClr val="F26522"/>
            </a:solidFill>
            <a:prstDash val="solid"/>
          </a:ln>
        </p:spPr>
        <p:txBody>
          <a:bodyPr/>
          <a:lstStyle/>
          <a:p>
            <a:endParaRPr/>
          </a:p>
        </p:txBody>
      </p:sp>
      <p:sp>
        <p:nvSpPr>
          <p:cNvPr id="23" name="Text 21"/>
          <p:cNvSpPr/>
          <p:nvPr/>
        </p:nvSpPr>
        <p:spPr>
          <a:xfrm>
            <a:off x="709565" y="3986806"/>
            <a:ext cx="7853464" cy="510756"/>
          </a:xfrm>
          <a:prstGeom prst="rect">
            <a:avLst/>
          </a:prstGeom>
          <a:noFill/>
          <a:ln/>
        </p:spPr>
        <p:txBody>
          <a:bodyPr wrap="square" lIns="0" tIns="0" rIns="0" bIns="0" rtlCol="0" anchor="t"/>
          <a:lstStyle/>
          <a:p>
            <a:pPr marL="0" indent="0" algn="l">
              <a:lnSpc>
                <a:spcPts val="1600"/>
              </a:lnSpc>
              <a:buNone/>
            </a:pPr>
            <a:r>
              <a:rPr lang="fr-FR" sz="1400" b="1" dirty="0">
                <a:solidFill>
                  <a:srgbClr val="333333"/>
                </a:solidFill>
                <a:latin typeface="Open Sans" pitchFamily="34" charset="0"/>
                <a:ea typeface="Arial" pitchFamily="34" charset="-122"/>
                <a:cs typeface="Arial" pitchFamily="34" charset="-120"/>
              </a:rPr>
              <a:t>Le principal défi reste la survie néonatale. </a:t>
            </a:r>
            <a:r>
              <a:rPr lang="fr-FR" sz="1400" dirty="0">
                <a:solidFill>
                  <a:srgbClr val="333333"/>
                </a:solidFill>
                <a:latin typeface="Open Sans" pitchFamily="34" charset="0"/>
                <a:ea typeface="Arial" pitchFamily="34" charset="-122"/>
                <a:cs typeface="Arial" pitchFamily="34" charset="-120"/>
              </a:rPr>
              <a:t>Plus de la moitié des décès infantiles surviennent au cours des 28 premiers jours de vie. Le renforcement des soins autour de la naissance est essentiel pour poursuivre la réduction de la mortalité infantile.</a:t>
            </a:r>
            <a:endParaRPr lang="en-US" sz="1400" dirty="0"/>
          </a:p>
        </p:txBody>
      </p:sp>
      <p:sp>
        <p:nvSpPr>
          <p:cNvPr id="24" name="Text 22"/>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25" name="TextBox 24"/>
          <p:cNvSpPr txBox="1"/>
          <p:nvPr/>
        </p:nvSpPr>
        <p:spPr>
          <a:xfrm>
            <a:off x="381000" y="4946927"/>
            <a:ext cx="3602478"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
        <p:nvSpPr>
          <p:cNvPr id="29" name="Shape 20">
            <a:extLst>
              <a:ext uri="{FF2B5EF4-FFF2-40B4-BE49-F238E27FC236}">
                <a16:creationId xmlns:a16="http://schemas.microsoft.com/office/drawing/2014/main" id="{91543367-032E-0032-58A0-A1A13B9AE60E}"/>
              </a:ext>
            </a:extLst>
          </p:cNvPr>
          <p:cNvSpPr/>
          <p:nvPr/>
        </p:nvSpPr>
        <p:spPr>
          <a:xfrm>
            <a:off x="471439" y="2898130"/>
            <a:ext cx="0" cy="801421"/>
          </a:xfrm>
          <a:prstGeom prst="line">
            <a:avLst/>
          </a:prstGeom>
          <a:noFill/>
          <a:ln w="47625">
            <a:solidFill>
              <a:srgbClr val="009ADE"/>
            </a:solidFill>
            <a:prstDash val="solid"/>
          </a:ln>
        </p:spPr>
        <p:txBody>
          <a:bodyPr/>
          <a:lstStyle/>
          <a:p>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4"/>
            <a:ext cx="8671560" cy="273592"/>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infantile : tendances et projections à l’horizon 2030</a:t>
            </a:r>
            <a:endParaRPr lang="en-US" sz="2000" dirty="0"/>
          </a:p>
        </p:txBody>
      </p:sp>
      <p:sp>
        <p:nvSpPr>
          <p:cNvPr id="4" name="Text 2"/>
          <p:cNvSpPr/>
          <p:nvPr/>
        </p:nvSpPr>
        <p:spPr>
          <a:xfrm>
            <a:off x="42699" y="704202"/>
            <a:ext cx="3539555" cy="1024037"/>
          </a:xfrm>
          <a:prstGeom prst="rect">
            <a:avLst/>
          </a:prstGeom>
          <a:solidFill>
            <a:srgbClr val="F0F7FC"/>
          </a:solidFill>
          <a:ln/>
        </p:spPr>
        <p:txBody>
          <a:bodyPr wrap="square" rtlCol="0" anchor="ctr"/>
          <a:lstStyle/>
          <a:p>
            <a:pPr marL="0" indent="0">
              <a:lnSpc>
                <a:spcPts val="16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6512" y="704202"/>
            <a:ext cx="23811" cy="1024037"/>
          </a:xfrm>
          <a:prstGeom prst="line">
            <a:avLst/>
          </a:prstGeom>
          <a:noFill/>
          <a:ln w="47625">
            <a:solidFill>
              <a:srgbClr val="009ADE"/>
            </a:solidFill>
            <a:prstDash val="solid"/>
          </a:ln>
        </p:spPr>
        <p:txBody>
          <a:bodyPr/>
          <a:lstStyle/>
          <a:p>
            <a:pPr>
              <a:lnSpc>
                <a:spcPts val="1600"/>
              </a:lnSpc>
            </a:pPr>
            <a:endParaRPr sz="1200">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198625" y="731232"/>
            <a:ext cx="2681257" cy="180833"/>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anose="020B0606030504020204" pitchFamily="34" charset="0"/>
                <a:ea typeface="Open Sans" panose="020B0606030504020204" pitchFamily="34" charset="0"/>
                <a:cs typeface="Open Sans" panose="020B0606030504020204" pitchFamily="34" charset="0"/>
              </a:rPr>
              <a:t>Une </a:t>
            </a:r>
            <a:r>
              <a:rPr lang="en-US" sz="1200" b="1" dirty="0" err="1">
                <a:solidFill>
                  <a:srgbClr val="00205B"/>
                </a:solidFill>
                <a:latin typeface="Open Sans" panose="020B0606030504020204" pitchFamily="34" charset="0"/>
                <a:ea typeface="Open Sans" panose="020B0606030504020204" pitchFamily="34" charset="0"/>
                <a:cs typeface="Open Sans" panose="020B0606030504020204" pitchFamily="34" charset="0"/>
              </a:rPr>
              <a:t>amélioration</a:t>
            </a:r>
            <a:r>
              <a:rPr lang="en-US" sz="1200" b="1" dirty="0">
                <a:solidFill>
                  <a:srgbClr val="00205B"/>
                </a:solidFill>
                <a:latin typeface="Open Sans" panose="020B0606030504020204" pitchFamily="34" charset="0"/>
                <a:ea typeface="Open Sans" panose="020B0606030504020204" pitchFamily="34" charset="0"/>
                <a:cs typeface="Open Sans" panose="020B0606030504020204" pitchFamily="34" charset="0"/>
              </a:rPr>
              <a:t> </a:t>
            </a:r>
            <a:r>
              <a:rPr lang="en-US" sz="1200" b="1" dirty="0" err="1">
                <a:solidFill>
                  <a:srgbClr val="00205B"/>
                </a:solidFill>
                <a:latin typeface="Open Sans" panose="020B0606030504020204" pitchFamily="34" charset="0"/>
                <a:ea typeface="Open Sans" panose="020B0606030504020204" pitchFamily="34" charset="0"/>
                <a:cs typeface="Open Sans" panose="020B0606030504020204" pitchFamily="34" charset="0"/>
              </a:rPr>
              <a:t>constante</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184392" y="959004"/>
            <a:ext cx="3316761" cy="537015"/>
          </a:xfrm>
          <a:prstGeom prst="rect">
            <a:avLst/>
          </a:prstGeom>
          <a:noFill/>
          <a:ln/>
        </p:spPr>
        <p:txBody>
          <a:bodyPr wrap="square" lIns="0" tIns="0" rIns="0" bIns="0" rtlCol="0" anchor="t"/>
          <a:lstStyle/>
          <a:p>
            <a:pPr marL="0" indent="0" algn="l">
              <a:lnSpc>
                <a:spcPts val="1400"/>
              </a:lnSpc>
              <a:spcBef>
                <a:spcPts val="400"/>
              </a:spcBef>
              <a:buNone/>
            </a:pPr>
            <a:r>
              <a:rPr lang="fr-FR" sz="1200" dirty="0">
                <a:solidFill>
                  <a:srgbClr val="555555"/>
                </a:solidFill>
                <a:latin typeface="Open Sans" panose="020B0606030504020204" pitchFamily="34" charset="0"/>
                <a:ea typeface="Open Sans" panose="020B0606030504020204" pitchFamily="34" charset="0"/>
                <a:cs typeface="Open Sans" panose="020B0606030504020204" pitchFamily="34" charset="0"/>
              </a:rPr>
              <a:t>La ligne bleu foncé illustre une baisse continue du taux, de 85 en 2000 à 43 en 2023. Cette évolution a permis de sauver des millions de vies de nourrissons à travers le continent.</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66511" y="1855078"/>
            <a:ext cx="3482735" cy="1596061"/>
          </a:xfrm>
          <a:prstGeom prst="rect">
            <a:avLst/>
          </a:prstGeom>
          <a:solidFill>
            <a:srgbClr val="F0F7FC"/>
          </a:solidFill>
          <a:ln/>
        </p:spPr>
        <p:txBody>
          <a:bodyPr wrap="square" rtlCol="0" anchor="ctr"/>
          <a:lstStyle/>
          <a:p>
            <a:pPr marL="0" indent="0">
              <a:lnSpc>
                <a:spcPts val="1600"/>
              </a:lnSpc>
              <a:buNone/>
            </a:pPr>
            <a:endParaRPr lang="en-US" sz="1200" dirty="0"/>
          </a:p>
        </p:txBody>
      </p:sp>
      <p:sp>
        <p:nvSpPr>
          <p:cNvPr id="9" name="Shape 7"/>
          <p:cNvSpPr/>
          <p:nvPr/>
        </p:nvSpPr>
        <p:spPr>
          <a:xfrm>
            <a:off x="80637" y="1860695"/>
            <a:ext cx="9958" cy="1590443"/>
          </a:xfrm>
          <a:prstGeom prst="line">
            <a:avLst/>
          </a:prstGeom>
          <a:noFill/>
          <a:ln w="47625">
            <a:solidFill>
              <a:srgbClr val="009ADE"/>
            </a:solidFill>
            <a:prstDash val="solid"/>
          </a:ln>
        </p:spPr>
        <p:txBody>
          <a:bodyPr/>
          <a:lstStyle/>
          <a:p>
            <a:pPr>
              <a:lnSpc>
                <a:spcPts val="1600"/>
              </a:lnSpc>
            </a:pPr>
            <a:endParaRPr sz="1200"/>
          </a:p>
        </p:txBody>
      </p:sp>
      <p:sp>
        <p:nvSpPr>
          <p:cNvPr id="10" name="Text 8"/>
          <p:cNvSpPr/>
          <p:nvPr/>
        </p:nvSpPr>
        <p:spPr>
          <a:xfrm>
            <a:off x="170527" y="1865735"/>
            <a:ext cx="2737452" cy="179682"/>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La </a:t>
            </a:r>
            <a:r>
              <a:rPr lang="en-US" sz="1200" b="1" dirty="0" err="1">
                <a:solidFill>
                  <a:srgbClr val="00205B"/>
                </a:solidFill>
                <a:latin typeface="Open Sans" pitchFamily="34" charset="0"/>
                <a:ea typeface="Arial" pitchFamily="34" charset="-122"/>
                <a:cs typeface="Arial" pitchFamily="34" charset="-120"/>
              </a:rPr>
              <a:t>trajectoire</a:t>
            </a:r>
            <a:r>
              <a:rPr lang="en-US" sz="1200" b="1" dirty="0">
                <a:solidFill>
                  <a:srgbClr val="00205B"/>
                </a:solidFill>
                <a:latin typeface="Open Sans" pitchFamily="34" charset="0"/>
                <a:ea typeface="Arial" pitchFamily="34" charset="-122"/>
                <a:cs typeface="Arial" pitchFamily="34" charset="-120"/>
              </a:rPr>
              <a:t> </a:t>
            </a:r>
            <a:r>
              <a:rPr lang="en-US" sz="1200" b="1" dirty="0" err="1">
                <a:solidFill>
                  <a:srgbClr val="00205B"/>
                </a:solidFill>
                <a:latin typeface="Open Sans" pitchFamily="34" charset="0"/>
                <a:ea typeface="Arial" pitchFamily="34" charset="-122"/>
                <a:cs typeface="Arial" pitchFamily="34" charset="-120"/>
              </a:rPr>
              <a:t>projetée</a:t>
            </a:r>
            <a:endParaRPr lang="en-US" sz="1200" dirty="0"/>
          </a:p>
        </p:txBody>
      </p:sp>
      <p:sp>
        <p:nvSpPr>
          <p:cNvPr id="11" name="Text 9"/>
          <p:cNvSpPr/>
          <p:nvPr/>
        </p:nvSpPr>
        <p:spPr>
          <a:xfrm>
            <a:off x="191508" y="2050446"/>
            <a:ext cx="3316767" cy="766859"/>
          </a:xfrm>
          <a:prstGeom prst="rect">
            <a:avLst/>
          </a:prstGeom>
          <a:noFill/>
          <a:ln/>
        </p:spPr>
        <p:txBody>
          <a:bodyPr wrap="square" lIns="0" tIns="0" rIns="0" bIns="0" rtlCol="0" anchor="t"/>
          <a:lstStyle/>
          <a:p>
            <a:pPr marL="0" indent="0" algn="l">
              <a:lnSpc>
                <a:spcPts val="1400"/>
              </a:lnSpc>
              <a:spcBef>
                <a:spcPts val="400"/>
              </a:spcBef>
              <a:buNone/>
            </a:pPr>
            <a:r>
              <a:rPr lang="fr-FR" sz="1200" dirty="0">
                <a:solidFill>
                  <a:srgbClr val="555555"/>
                </a:solidFill>
                <a:latin typeface="Open Sans" pitchFamily="34" charset="0"/>
                <a:ea typeface="Arial" pitchFamily="34" charset="-122"/>
                <a:cs typeface="Arial" pitchFamily="34" charset="-120"/>
              </a:rPr>
              <a:t>Selon la trajectoire actuelle (ligne orange), le taux de mortalité infantile devrait atteindre environ 35 pour 1,000 naissances vivantes en 2030. Atteindre la cible de 12 pour 1,000 nécessiterait une accélération majeure des progrès, avec un rythme de réduction presque trois fois plus rapide que celui observé actuellement.</a:t>
            </a:r>
            <a:endParaRPr lang="en-US" sz="1200" dirty="0"/>
          </a:p>
        </p:txBody>
      </p:sp>
      <p:sp>
        <p:nvSpPr>
          <p:cNvPr id="12" name="Text 10"/>
          <p:cNvSpPr/>
          <p:nvPr/>
        </p:nvSpPr>
        <p:spPr>
          <a:xfrm>
            <a:off x="90324" y="3535214"/>
            <a:ext cx="3410829" cy="1392038"/>
          </a:xfrm>
          <a:prstGeom prst="rect">
            <a:avLst/>
          </a:prstGeom>
          <a:solidFill>
            <a:srgbClr val="F0F7FC"/>
          </a:solidFill>
          <a:ln/>
        </p:spPr>
        <p:txBody>
          <a:bodyPr wrap="square" rtlCol="0" anchor="ctr"/>
          <a:lstStyle/>
          <a:p>
            <a:pPr marL="0" indent="0">
              <a:lnSpc>
                <a:spcPts val="1600"/>
              </a:lnSpc>
              <a:buNone/>
            </a:pPr>
            <a:endParaRPr lang="en-US" sz="1200" dirty="0"/>
          </a:p>
        </p:txBody>
      </p:sp>
      <p:sp>
        <p:nvSpPr>
          <p:cNvPr id="13" name="Shape 11"/>
          <p:cNvSpPr/>
          <p:nvPr/>
        </p:nvSpPr>
        <p:spPr>
          <a:xfrm flipH="1">
            <a:off x="80634" y="3535214"/>
            <a:ext cx="9961" cy="1420527"/>
          </a:xfrm>
          <a:prstGeom prst="line">
            <a:avLst/>
          </a:prstGeom>
          <a:noFill/>
          <a:ln w="47625">
            <a:solidFill>
              <a:srgbClr val="009ADE"/>
            </a:solidFill>
            <a:prstDash val="solid"/>
          </a:ln>
        </p:spPr>
        <p:txBody>
          <a:bodyPr/>
          <a:lstStyle/>
          <a:p>
            <a:pPr>
              <a:lnSpc>
                <a:spcPts val="1600"/>
              </a:lnSpc>
            </a:pPr>
            <a:endParaRPr sz="1200"/>
          </a:p>
        </p:txBody>
      </p:sp>
      <p:sp>
        <p:nvSpPr>
          <p:cNvPr id="14" name="Text 12"/>
          <p:cNvSpPr/>
          <p:nvPr/>
        </p:nvSpPr>
        <p:spPr>
          <a:xfrm>
            <a:off x="184392" y="3535214"/>
            <a:ext cx="2936902" cy="210967"/>
          </a:xfrm>
          <a:prstGeom prst="rect">
            <a:avLst/>
          </a:prstGeom>
          <a:noFill/>
          <a:ln/>
        </p:spPr>
        <p:txBody>
          <a:bodyPr wrap="square" lIns="0" tIns="0" rIns="0" bIns="0" rtlCol="0" anchor="t"/>
          <a:lstStyle/>
          <a:p>
            <a:pPr marL="0" indent="0" algn="l">
              <a:lnSpc>
                <a:spcPts val="1600"/>
              </a:lnSpc>
              <a:buNone/>
            </a:pPr>
            <a:r>
              <a:rPr lang="en-US" sz="1200" b="1" dirty="0">
                <a:solidFill>
                  <a:srgbClr val="00205B"/>
                </a:solidFill>
                <a:latin typeface="Open Sans" pitchFamily="34" charset="0"/>
                <a:ea typeface="Arial" pitchFamily="34" charset="-122"/>
                <a:cs typeface="Arial" pitchFamily="34" charset="-120"/>
              </a:rPr>
              <a:t>Domaines </a:t>
            </a:r>
            <a:r>
              <a:rPr lang="en-US" sz="1200" b="1" dirty="0" err="1">
                <a:solidFill>
                  <a:srgbClr val="00205B"/>
                </a:solidFill>
                <a:latin typeface="Open Sans" pitchFamily="34" charset="0"/>
                <a:ea typeface="Arial" pitchFamily="34" charset="-122"/>
                <a:cs typeface="Arial" pitchFamily="34" charset="-120"/>
              </a:rPr>
              <a:t>prioritaires</a:t>
            </a:r>
            <a:r>
              <a:rPr lang="en-US" sz="1200" b="1" dirty="0">
                <a:solidFill>
                  <a:srgbClr val="00205B"/>
                </a:solidFill>
                <a:latin typeface="Open Sans" pitchFamily="34" charset="0"/>
                <a:ea typeface="Arial" pitchFamily="34" charset="-122"/>
                <a:cs typeface="Arial" pitchFamily="34" charset="-120"/>
              </a:rPr>
              <a:t> </a:t>
            </a:r>
            <a:r>
              <a:rPr lang="en-US" sz="1200" b="1" dirty="0" err="1">
                <a:solidFill>
                  <a:srgbClr val="00205B"/>
                </a:solidFill>
                <a:latin typeface="Open Sans" pitchFamily="34" charset="0"/>
                <a:ea typeface="Arial" pitchFamily="34" charset="-122"/>
                <a:cs typeface="Arial" pitchFamily="34" charset="-120"/>
              </a:rPr>
              <a:t>d’intervention</a:t>
            </a:r>
            <a:endParaRPr lang="en-US" sz="1200" dirty="0"/>
          </a:p>
        </p:txBody>
      </p:sp>
      <p:sp>
        <p:nvSpPr>
          <p:cNvPr id="15" name="Text 13"/>
          <p:cNvSpPr/>
          <p:nvPr/>
        </p:nvSpPr>
        <p:spPr>
          <a:xfrm>
            <a:off x="203708" y="3743021"/>
            <a:ext cx="3235987" cy="900378"/>
          </a:xfrm>
          <a:prstGeom prst="rect">
            <a:avLst/>
          </a:prstGeom>
          <a:noFill/>
          <a:ln/>
        </p:spPr>
        <p:txBody>
          <a:bodyPr wrap="square" lIns="0" tIns="0" rIns="0" bIns="0" rtlCol="0" anchor="t"/>
          <a:lstStyle/>
          <a:p>
            <a:pPr marL="0" indent="0" algn="l">
              <a:lnSpc>
                <a:spcPts val="1400"/>
              </a:lnSpc>
              <a:spcBef>
                <a:spcPts val="400"/>
              </a:spcBef>
              <a:buNone/>
            </a:pPr>
            <a:r>
              <a:rPr lang="fr-FR" sz="1200" dirty="0">
                <a:solidFill>
                  <a:srgbClr val="555555"/>
                </a:solidFill>
                <a:latin typeface="Open Sans" pitchFamily="34" charset="0"/>
                <a:ea typeface="Arial" pitchFamily="34" charset="-122"/>
                <a:cs typeface="Arial" pitchFamily="34" charset="-120"/>
              </a:rPr>
              <a:t>Le premier mois de vie concentre la majorité des décès infantiles. L’amélioration des soins à l’accouchement, de la réanimation néonatale et de la prise en charge des prématurés peut avoir l’impact le plus important sur la réduction de la mortalité infantile.</a:t>
            </a:r>
            <a:endParaRPr lang="en-US" sz="1200" dirty="0"/>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77712" y="4988792"/>
            <a:ext cx="5399187" cy="131713"/>
          </a:xfrm>
          <a:prstGeom prst="rect">
            <a:avLst/>
          </a:prstGeom>
          <a:noFill/>
          <a:ln/>
        </p:spPr>
        <p:txBody>
          <a:bodyPr wrap="square" lIns="0" tIns="0" rIns="0" bIns="0" rtlCol="0" anchor="t"/>
          <a:lstStyle/>
          <a:p>
            <a:pPr marL="0" indent="0" algn="l">
              <a:buNone/>
            </a:pPr>
            <a:r>
              <a:rPr lang="fr-FR" sz="800" dirty="0">
                <a:solidFill>
                  <a:srgbClr val="7FC8E8"/>
                </a:solidFill>
                <a:latin typeface="Open Sans" pitchFamily="34" charset="0"/>
                <a:ea typeface="Arial" pitchFamily="34" charset="-122"/>
                <a:cs typeface="Arial" pitchFamily="34" charset="-120"/>
              </a:rPr>
              <a:t>Source : UN IGME, 2024 | Médiane de la Région africaine de l’OMS</a:t>
            </a:r>
            <a:endParaRPr lang="en-US" sz="800" dirty="0"/>
          </a:p>
        </p:txBody>
      </p:sp>
      <p:graphicFrame>
        <p:nvGraphicFramePr>
          <p:cNvPr id="18" name="Chart 0"/>
          <p:cNvGraphicFramePr/>
          <p:nvPr>
            <p:extLst>
              <p:ext uri="{D42A27DB-BD31-4B8C-83A1-F6EECF244321}">
                <p14:modId xmlns:p14="http://schemas.microsoft.com/office/powerpoint/2010/main" val="3494275303"/>
              </p:ext>
            </p:extLst>
          </p:nvPr>
        </p:nvGraphicFramePr>
        <p:xfrm>
          <a:off x="3531858" y="761851"/>
          <a:ext cx="5464524"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49198" y="182463"/>
            <a:ext cx="8663940" cy="324297"/>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néonatale : décès au cours des 28 premiers jours de vie</a:t>
            </a:r>
            <a:endParaRPr lang="en-US" sz="2000" dirty="0"/>
          </a:p>
        </p:txBody>
      </p:sp>
      <p:sp>
        <p:nvSpPr>
          <p:cNvPr id="4" name="Text 2"/>
          <p:cNvSpPr/>
          <p:nvPr/>
        </p:nvSpPr>
        <p:spPr>
          <a:xfrm>
            <a:off x="496044" y="760030"/>
            <a:ext cx="8151912" cy="450199"/>
          </a:xfrm>
          <a:prstGeom prst="rect">
            <a:avLst/>
          </a:prstGeom>
          <a:noFill/>
          <a:ln/>
        </p:spPr>
        <p:txBody>
          <a:bodyPr wrap="square" lIns="0" tIns="0" rIns="0" bIns="0" rtlCol="0" anchor="t"/>
          <a:lstStyle/>
          <a:p>
            <a:pPr marL="0" indent="0" algn="l">
              <a:lnSpc>
                <a:spcPts val="1400"/>
              </a:lnSpc>
              <a:spcAft>
                <a:spcPts val="1000"/>
              </a:spcAft>
              <a:buNone/>
            </a:pPr>
            <a:r>
              <a:rPr lang="fr-FR" sz="1200" dirty="0">
                <a:solidFill>
                  <a:srgbClr val="333333"/>
                </a:solidFill>
                <a:latin typeface="Open Sans" pitchFamily="34" charset="0"/>
                <a:ea typeface="Arial" pitchFamily="34" charset="-122"/>
                <a:cs typeface="Arial" pitchFamily="34" charset="-120"/>
              </a:rPr>
              <a:t>La mortalité néonatale concerne les décès survenant au cours des 28 premiers jours de vie. Cette période est la plus à risque pour le nouveau-né. Les principales causes incluent la prématurité, l’asphyxie à la naissance et les infections néonatales telles que la septicémie.</a:t>
            </a:r>
            <a:endParaRPr lang="en-US" sz="1200" dirty="0"/>
          </a:p>
        </p:txBody>
      </p:sp>
      <p:sp>
        <p:nvSpPr>
          <p:cNvPr id="5" name="Text 3"/>
          <p:cNvSpPr/>
          <p:nvPr/>
        </p:nvSpPr>
        <p:spPr>
          <a:xfrm>
            <a:off x="507950" y="1504801"/>
            <a:ext cx="2032099" cy="1091803"/>
          </a:xfrm>
          <a:prstGeom prst="rect">
            <a:avLst/>
          </a:prstGeom>
          <a:solidFill>
            <a:srgbClr val="F0F7FC"/>
          </a:solidFill>
          <a:ln/>
        </p:spPr>
        <p:txBody>
          <a:bodyPr wrap="square" rtlCol="0" anchor="ctr"/>
          <a:lstStyle/>
          <a:p>
            <a:pPr marL="0" indent="0">
              <a:buNone/>
            </a:pPr>
            <a:endParaRPr lang="en-US" dirty="0"/>
          </a:p>
        </p:txBody>
      </p:sp>
      <p:sp>
        <p:nvSpPr>
          <p:cNvPr id="6" name="Shape 4"/>
          <p:cNvSpPr/>
          <p:nvPr/>
        </p:nvSpPr>
        <p:spPr>
          <a:xfrm>
            <a:off x="507950" y="1523851"/>
            <a:ext cx="2032099" cy="0"/>
          </a:xfrm>
          <a:prstGeom prst="line">
            <a:avLst/>
          </a:prstGeom>
          <a:noFill/>
          <a:ln w="38100">
            <a:solidFill>
              <a:srgbClr val="009ADE"/>
            </a:solidFill>
            <a:prstDash val="solid"/>
          </a:ln>
        </p:spPr>
        <p:txBody>
          <a:bodyPr/>
          <a:lstStyle/>
          <a:p>
            <a:endParaRPr/>
          </a:p>
        </p:txBody>
      </p:sp>
      <p:sp>
        <p:nvSpPr>
          <p:cNvPr id="7" name="Text 5"/>
          <p:cNvSpPr/>
          <p:nvPr/>
        </p:nvSpPr>
        <p:spPr>
          <a:xfrm>
            <a:off x="617119"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TMN EN 2000</a:t>
            </a:r>
            <a:endParaRPr lang="en-US" sz="1200" dirty="0"/>
          </a:p>
        </p:txBody>
      </p:sp>
      <p:sp>
        <p:nvSpPr>
          <p:cNvPr id="8" name="Text 6"/>
          <p:cNvSpPr/>
          <p:nvPr/>
        </p:nvSpPr>
        <p:spPr>
          <a:xfrm>
            <a:off x="617119"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40</a:t>
            </a:r>
            <a:endParaRPr lang="en-US" sz="2000" dirty="0"/>
          </a:p>
        </p:txBody>
      </p:sp>
      <p:sp>
        <p:nvSpPr>
          <p:cNvPr id="9" name="Text 7"/>
          <p:cNvSpPr/>
          <p:nvPr/>
        </p:nvSpPr>
        <p:spPr>
          <a:xfrm>
            <a:off x="617119"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10" name="Text 8"/>
          <p:cNvSpPr/>
          <p:nvPr/>
        </p:nvSpPr>
        <p:spPr>
          <a:xfrm>
            <a:off x="2540050" y="1504801"/>
            <a:ext cx="2031950" cy="1091803"/>
          </a:xfrm>
          <a:prstGeom prst="rect">
            <a:avLst/>
          </a:prstGeom>
          <a:solidFill>
            <a:srgbClr val="FFF3E0"/>
          </a:solidFill>
          <a:ln/>
        </p:spPr>
        <p:txBody>
          <a:bodyPr wrap="square" rtlCol="0" anchor="ctr"/>
          <a:lstStyle/>
          <a:p>
            <a:pPr marL="0" indent="0">
              <a:buNone/>
            </a:pPr>
            <a:endParaRPr lang="en-US" dirty="0"/>
          </a:p>
        </p:txBody>
      </p:sp>
      <p:sp>
        <p:nvSpPr>
          <p:cNvPr id="11" name="Shape 9"/>
          <p:cNvSpPr/>
          <p:nvPr/>
        </p:nvSpPr>
        <p:spPr>
          <a:xfrm>
            <a:off x="2540050" y="1523851"/>
            <a:ext cx="2031950" cy="0"/>
          </a:xfrm>
          <a:prstGeom prst="line">
            <a:avLst/>
          </a:prstGeom>
          <a:noFill/>
          <a:ln w="38100">
            <a:solidFill>
              <a:srgbClr val="F26522"/>
            </a:solidFill>
            <a:prstDash val="solid"/>
          </a:ln>
        </p:spPr>
        <p:txBody>
          <a:bodyPr/>
          <a:lstStyle/>
          <a:p>
            <a:endParaRPr/>
          </a:p>
        </p:txBody>
      </p:sp>
      <p:sp>
        <p:nvSpPr>
          <p:cNvPr id="12" name="Text 10"/>
          <p:cNvSpPr/>
          <p:nvPr/>
        </p:nvSpPr>
        <p:spPr>
          <a:xfrm>
            <a:off x="2649220"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TMN EN 2023</a:t>
            </a:r>
            <a:endParaRPr lang="en-US" sz="1200" dirty="0"/>
          </a:p>
        </p:txBody>
      </p:sp>
      <p:sp>
        <p:nvSpPr>
          <p:cNvPr id="13" name="Text 11"/>
          <p:cNvSpPr/>
          <p:nvPr/>
        </p:nvSpPr>
        <p:spPr>
          <a:xfrm>
            <a:off x="2649220"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26</a:t>
            </a:r>
            <a:endParaRPr lang="en-US" sz="2000" dirty="0"/>
          </a:p>
        </p:txBody>
      </p:sp>
      <p:sp>
        <p:nvSpPr>
          <p:cNvPr id="14" name="Text 12"/>
          <p:cNvSpPr/>
          <p:nvPr/>
        </p:nvSpPr>
        <p:spPr>
          <a:xfrm>
            <a:off x="2649220" y="2311003"/>
            <a:ext cx="1813611"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15" name="Text 13"/>
          <p:cNvSpPr/>
          <p:nvPr/>
        </p:nvSpPr>
        <p:spPr>
          <a:xfrm>
            <a:off x="4572000" y="1504801"/>
            <a:ext cx="2032099" cy="1091803"/>
          </a:xfrm>
          <a:prstGeom prst="rect">
            <a:avLst/>
          </a:prstGeom>
          <a:solidFill>
            <a:srgbClr val="E8F5E9"/>
          </a:solidFill>
          <a:ln/>
        </p:spPr>
        <p:txBody>
          <a:bodyPr wrap="square" rtlCol="0" anchor="ctr"/>
          <a:lstStyle/>
          <a:p>
            <a:pPr marL="0" indent="0">
              <a:buNone/>
            </a:pPr>
            <a:endParaRPr lang="en-US" dirty="0"/>
          </a:p>
        </p:txBody>
      </p:sp>
      <p:sp>
        <p:nvSpPr>
          <p:cNvPr id="16" name="Shape 14"/>
          <p:cNvSpPr/>
          <p:nvPr/>
        </p:nvSpPr>
        <p:spPr>
          <a:xfrm>
            <a:off x="4572000" y="1523851"/>
            <a:ext cx="2032099" cy="0"/>
          </a:xfrm>
          <a:prstGeom prst="line">
            <a:avLst/>
          </a:prstGeom>
          <a:noFill/>
          <a:ln w="38100">
            <a:solidFill>
              <a:srgbClr val="4CAF50"/>
            </a:solidFill>
            <a:prstDash val="solid"/>
          </a:ln>
        </p:spPr>
        <p:txBody>
          <a:bodyPr/>
          <a:lstStyle/>
          <a:p>
            <a:endParaRPr/>
          </a:p>
        </p:txBody>
      </p:sp>
      <p:sp>
        <p:nvSpPr>
          <p:cNvPr id="17" name="Text 15"/>
          <p:cNvSpPr/>
          <p:nvPr/>
        </p:nvSpPr>
        <p:spPr>
          <a:xfrm>
            <a:off x="4681168" y="1695301"/>
            <a:ext cx="1813762"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CIBLE DE  ODD (2030)</a:t>
            </a:r>
          </a:p>
        </p:txBody>
      </p:sp>
      <p:sp>
        <p:nvSpPr>
          <p:cNvPr id="18" name="Text 16"/>
          <p:cNvSpPr/>
          <p:nvPr/>
        </p:nvSpPr>
        <p:spPr>
          <a:xfrm>
            <a:off x="4681168" y="1879253"/>
            <a:ext cx="1813762"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12</a:t>
            </a:r>
            <a:endParaRPr lang="en-US" sz="2000" dirty="0"/>
          </a:p>
        </p:txBody>
      </p:sp>
      <p:sp>
        <p:nvSpPr>
          <p:cNvPr id="19" name="Text 17"/>
          <p:cNvSpPr/>
          <p:nvPr/>
        </p:nvSpPr>
        <p:spPr>
          <a:xfrm>
            <a:off x="4681168" y="2311003"/>
            <a:ext cx="1813762" cy="133201"/>
          </a:xfrm>
          <a:prstGeom prst="rect">
            <a:avLst/>
          </a:prstGeom>
          <a:noFill/>
          <a:ln/>
        </p:spPr>
        <p:txBody>
          <a:bodyPr wrap="square" lIns="0" tIns="0" rIns="0" bIns="0" rtlCol="0" anchor="t"/>
          <a:lstStyle/>
          <a:p>
            <a:pPr marL="0" indent="0" algn="ctr">
              <a:lnSpc>
                <a:spcPts val="1050"/>
              </a:lnSpc>
              <a:buNone/>
            </a:pPr>
            <a:r>
              <a:rPr lang="fr-FR" sz="1200" dirty="0">
                <a:solidFill>
                  <a:srgbClr val="666666"/>
                </a:solidFill>
                <a:latin typeface="Open Sans" pitchFamily="34" charset="0"/>
                <a:ea typeface="Arial" pitchFamily="34" charset="-122"/>
                <a:cs typeface="Arial" pitchFamily="34" charset="-120"/>
              </a:rPr>
              <a:t>pour 1,000 naissances vivantes</a:t>
            </a:r>
            <a:endParaRPr lang="en-US" sz="1200" dirty="0"/>
          </a:p>
        </p:txBody>
      </p:sp>
      <p:sp>
        <p:nvSpPr>
          <p:cNvPr id="20" name="Text 18"/>
          <p:cNvSpPr/>
          <p:nvPr/>
        </p:nvSpPr>
        <p:spPr>
          <a:xfrm>
            <a:off x="6604099" y="1504801"/>
            <a:ext cx="2031950" cy="1091803"/>
          </a:xfrm>
          <a:prstGeom prst="rect">
            <a:avLst/>
          </a:prstGeom>
          <a:solidFill>
            <a:srgbClr val="FFEBEE"/>
          </a:solidFill>
          <a:ln/>
        </p:spPr>
        <p:txBody>
          <a:bodyPr wrap="square" rtlCol="0" anchor="ctr"/>
          <a:lstStyle/>
          <a:p>
            <a:pPr marL="0" indent="0">
              <a:buNone/>
            </a:pPr>
            <a:endParaRPr lang="en-US" dirty="0"/>
          </a:p>
        </p:txBody>
      </p:sp>
      <p:sp>
        <p:nvSpPr>
          <p:cNvPr id="21" name="Shape 19"/>
          <p:cNvSpPr/>
          <p:nvPr/>
        </p:nvSpPr>
        <p:spPr>
          <a:xfrm>
            <a:off x="6604099" y="1523851"/>
            <a:ext cx="2031950" cy="0"/>
          </a:xfrm>
          <a:prstGeom prst="line">
            <a:avLst/>
          </a:prstGeom>
          <a:noFill/>
          <a:ln w="38100">
            <a:solidFill>
              <a:srgbClr val="C0392B"/>
            </a:solidFill>
            <a:prstDash val="solid"/>
          </a:ln>
        </p:spPr>
        <p:txBody>
          <a:bodyPr/>
          <a:lstStyle/>
          <a:p>
            <a:endParaRPr/>
          </a:p>
        </p:txBody>
      </p:sp>
      <p:sp>
        <p:nvSpPr>
          <p:cNvPr id="22" name="Text 20"/>
          <p:cNvSpPr/>
          <p:nvPr/>
        </p:nvSpPr>
        <p:spPr>
          <a:xfrm>
            <a:off x="6713269" y="1695301"/>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888888"/>
                </a:solidFill>
                <a:latin typeface="Open Sans" pitchFamily="34" charset="0"/>
                <a:ea typeface="Arial" pitchFamily="34" charset="-122"/>
                <a:cs typeface="Arial" pitchFamily="34" charset="-120"/>
              </a:rPr>
              <a:t>PROJECTION POUR 2030</a:t>
            </a:r>
          </a:p>
        </p:txBody>
      </p:sp>
      <p:sp>
        <p:nvSpPr>
          <p:cNvPr id="23" name="Text 21"/>
          <p:cNvSpPr/>
          <p:nvPr/>
        </p:nvSpPr>
        <p:spPr>
          <a:xfrm>
            <a:off x="6713269" y="1879253"/>
            <a:ext cx="1813611" cy="381000"/>
          </a:xfrm>
          <a:prstGeom prst="rect">
            <a:avLst/>
          </a:prstGeom>
          <a:noFill/>
          <a:ln/>
        </p:spPr>
        <p:txBody>
          <a:bodyPr wrap="square" lIns="0" tIns="0" rIns="0" bIns="0" rtlCol="0" anchor="t"/>
          <a:lstStyle/>
          <a:p>
            <a:pPr marL="0" indent="0" algn="ctr">
              <a:lnSpc>
                <a:spcPts val="3000"/>
              </a:lnSpc>
              <a:spcBef>
                <a:spcPts val="400"/>
              </a:spcBef>
              <a:spcAft>
                <a:spcPts val="400"/>
              </a:spcAft>
              <a:buNone/>
            </a:pPr>
            <a:r>
              <a:rPr lang="en-US" sz="2000" b="1" dirty="0">
                <a:solidFill>
                  <a:srgbClr val="00205B"/>
                </a:solidFill>
                <a:latin typeface="Open Sans" pitchFamily="34" charset="0"/>
                <a:ea typeface="Arial" pitchFamily="34" charset="-122"/>
                <a:cs typeface="Arial" pitchFamily="34" charset="-120"/>
              </a:rPr>
              <a:t>23</a:t>
            </a:r>
            <a:endParaRPr lang="en-US" sz="2000" dirty="0"/>
          </a:p>
        </p:txBody>
      </p:sp>
      <p:sp>
        <p:nvSpPr>
          <p:cNvPr id="24" name="Text 22"/>
          <p:cNvSpPr/>
          <p:nvPr/>
        </p:nvSpPr>
        <p:spPr>
          <a:xfrm>
            <a:off x="6713269" y="2311003"/>
            <a:ext cx="1813611" cy="133201"/>
          </a:xfrm>
          <a:prstGeom prst="rect">
            <a:avLst/>
          </a:prstGeom>
          <a:noFill/>
          <a:ln/>
        </p:spPr>
        <p:txBody>
          <a:bodyPr wrap="square" lIns="0" tIns="0" rIns="0" bIns="0" rtlCol="0" anchor="t"/>
          <a:lstStyle/>
          <a:p>
            <a:pPr marL="0" indent="0" algn="ctr">
              <a:lnSpc>
                <a:spcPts val="1050"/>
              </a:lnSpc>
              <a:buNone/>
            </a:pPr>
            <a:r>
              <a:rPr lang="en-US" sz="1200" dirty="0">
                <a:solidFill>
                  <a:srgbClr val="666666"/>
                </a:solidFill>
                <a:latin typeface="Open Sans" pitchFamily="34" charset="0"/>
                <a:ea typeface="Arial" pitchFamily="34" charset="-122"/>
                <a:cs typeface="Arial" pitchFamily="34" charset="-120"/>
              </a:rPr>
              <a:t>au </a:t>
            </a:r>
            <a:r>
              <a:rPr lang="en-US" sz="1200" dirty="0" err="1">
                <a:solidFill>
                  <a:srgbClr val="666666"/>
                </a:solidFill>
                <a:latin typeface="Open Sans" pitchFamily="34" charset="0"/>
                <a:ea typeface="Arial" pitchFamily="34" charset="-122"/>
                <a:cs typeface="Arial" pitchFamily="34" charset="-120"/>
              </a:rPr>
              <a:t>rythme</a:t>
            </a:r>
            <a:r>
              <a:rPr lang="en-US" sz="1200" dirty="0">
                <a:solidFill>
                  <a:srgbClr val="666666"/>
                </a:solidFill>
                <a:latin typeface="Open Sans" pitchFamily="34" charset="0"/>
                <a:ea typeface="Arial" pitchFamily="34" charset="-122"/>
                <a:cs typeface="Arial" pitchFamily="34" charset="-120"/>
              </a:rPr>
              <a:t> </a:t>
            </a:r>
            <a:r>
              <a:rPr lang="en-US" sz="1200" dirty="0" err="1">
                <a:solidFill>
                  <a:srgbClr val="666666"/>
                </a:solidFill>
                <a:latin typeface="Open Sans" pitchFamily="34" charset="0"/>
                <a:ea typeface="Arial" pitchFamily="34" charset="-122"/>
                <a:cs typeface="Arial" pitchFamily="34" charset="-120"/>
              </a:rPr>
              <a:t>actuel</a:t>
            </a:r>
            <a:endParaRPr lang="en-US" sz="1200" dirty="0">
              <a:solidFill>
                <a:srgbClr val="666666"/>
              </a:solidFill>
              <a:latin typeface="Open Sans" pitchFamily="34" charset="0"/>
              <a:ea typeface="Arial" pitchFamily="34" charset="-122"/>
              <a:cs typeface="Arial" pitchFamily="34" charset="-120"/>
            </a:endParaRPr>
          </a:p>
        </p:txBody>
      </p:sp>
      <p:sp>
        <p:nvSpPr>
          <p:cNvPr id="25" name="Text 23"/>
          <p:cNvSpPr/>
          <p:nvPr/>
        </p:nvSpPr>
        <p:spPr>
          <a:xfrm>
            <a:off x="531763" y="2786387"/>
            <a:ext cx="8128099" cy="400050"/>
          </a:xfrm>
          <a:prstGeom prst="rect">
            <a:avLst/>
          </a:prstGeom>
          <a:noFill/>
          <a:ln/>
        </p:spPr>
        <p:txBody>
          <a:bodyPr wrap="square" lIns="0" tIns="0" rIns="0" bIns="0" rtlCol="0" anchor="t"/>
          <a:lstStyle/>
          <a:p>
            <a:pPr marL="0" indent="0" algn="l">
              <a:lnSpc>
                <a:spcPts val="1400"/>
              </a:lnSpc>
              <a:spcAft>
                <a:spcPts val="1000"/>
              </a:spcAft>
              <a:buNone/>
            </a:pPr>
            <a:r>
              <a:rPr lang="fr-FR" sz="1200" dirty="0">
                <a:solidFill>
                  <a:srgbClr val="333333"/>
                </a:solidFill>
                <a:latin typeface="Open Sans" pitchFamily="34" charset="0"/>
                <a:ea typeface="Arial" pitchFamily="34" charset="-122"/>
                <a:cs typeface="Arial" pitchFamily="34" charset="-120"/>
              </a:rPr>
              <a:t>La réduction de la mortalité néonatale a été plus lente que celle observée pour les autres indicateurs de mortalité de l’enfant. Alors que les décès des enfants de moins de cinq ans ont diminué de plus de 50% depuis 2000, les décès néonatals n’ont baissé que d’environ 35%, faisant de la période néonatale le principal défi restant pour la survie de l’enfant.</a:t>
            </a:r>
            <a:endParaRPr lang="en-US" sz="1200" dirty="0"/>
          </a:p>
        </p:txBody>
      </p:sp>
      <p:sp>
        <p:nvSpPr>
          <p:cNvPr id="26" name="Text 24"/>
          <p:cNvSpPr/>
          <p:nvPr/>
        </p:nvSpPr>
        <p:spPr>
          <a:xfrm>
            <a:off x="507950" y="3669401"/>
            <a:ext cx="8128099" cy="862842"/>
          </a:xfrm>
          <a:prstGeom prst="rect">
            <a:avLst/>
          </a:prstGeom>
          <a:solidFill>
            <a:srgbClr val="FFEBEE"/>
          </a:solidFill>
          <a:ln/>
        </p:spPr>
        <p:txBody>
          <a:bodyPr wrap="square" rtlCol="0" anchor="ctr"/>
          <a:lstStyle/>
          <a:p>
            <a:pPr marL="0" indent="0">
              <a:buNone/>
            </a:pPr>
            <a:endParaRPr lang="en-US" dirty="0"/>
          </a:p>
        </p:txBody>
      </p:sp>
      <p:sp>
        <p:nvSpPr>
          <p:cNvPr id="27" name="Shape 25"/>
          <p:cNvSpPr/>
          <p:nvPr/>
        </p:nvSpPr>
        <p:spPr>
          <a:xfrm>
            <a:off x="531763" y="3669401"/>
            <a:ext cx="0" cy="862842"/>
          </a:xfrm>
          <a:prstGeom prst="line">
            <a:avLst/>
          </a:prstGeom>
          <a:noFill/>
          <a:ln w="47625">
            <a:solidFill>
              <a:srgbClr val="C0392B"/>
            </a:solidFill>
            <a:prstDash val="solid"/>
          </a:ln>
        </p:spPr>
        <p:txBody>
          <a:bodyPr/>
          <a:lstStyle/>
          <a:p>
            <a:endParaRPr/>
          </a:p>
        </p:txBody>
      </p:sp>
      <p:sp>
        <p:nvSpPr>
          <p:cNvPr id="28" name="Text 26"/>
          <p:cNvSpPr/>
          <p:nvPr/>
        </p:nvSpPr>
        <p:spPr>
          <a:xfrm>
            <a:off x="645268" y="3740018"/>
            <a:ext cx="7853464" cy="380702"/>
          </a:xfrm>
          <a:prstGeom prst="rect">
            <a:avLst/>
          </a:prstGeom>
          <a:noFill/>
          <a:ln/>
        </p:spPr>
        <p:txBody>
          <a:bodyPr wrap="square" lIns="0" tIns="0" rIns="0" bIns="0" rtlCol="0" anchor="t"/>
          <a:lstStyle/>
          <a:p>
            <a:pPr marL="0" indent="0" algn="l">
              <a:lnSpc>
                <a:spcPts val="1400"/>
              </a:lnSpc>
              <a:buNone/>
            </a:pPr>
            <a:r>
              <a:rPr lang="fr-FR" sz="1200" dirty="0">
                <a:solidFill>
                  <a:srgbClr val="333333"/>
                </a:solidFill>
                <a:latin typeface="Open Sans" pitchFamily="34" charset="0"/>
                <a:ea typeface="Arial" pitchFamily="34" charset="-122"/>
                <a:cs typeface="Arial" pitchFamily="34" charset="-120"/>
              </a:rPr>
              <a:t>La mortalité néonatale constitue aujourd’hui le principal défi en matière de survie de l’enfant. Les décès survenant au cours des 28 premiers jours de vie représentent désormais près de la moitié de tous les décès chez les enfants de moins de cinq ans en Afrique. Sans un renforcement significatif des soins néonatals, il sera difficile pour la région d’atteindre les cibles de réduction de la mortalité de l’enfant.</a:t>
            </a:r>
            <a:endParaRPr lang="en-US" sz="1200" dirty="0"/>
          </a:p>
        </p:txBody>
      </p:sp>
      <p:sp>
        <p:nvSpPr>
          <p:cNvPr id="29" name="Text 27"/>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30" name="TextBox 29"/>
          <p:cNvSpPr txBox="1"/>
          <p:nvPr/>
        </p:nvSpPr>
        <p:spPr>
          <a:xfrm>
            <a:off x="302460" y="4962316"/>
            <a:ext cx="3565002" cy="215444"/>
          </a:xfrm>
          <a:prstGeom prst="rect">
            <a:avLst/>
          </a:prstGeom>
          <a:noFill/>
        </p:spPr>
        <p:txBody>
          <a:bodyPr wrap="square">
            <a:spAutoFit/>
          </a:bodyPr>
          <a:lstStyle/>
          <a:p>
            <a:pPr>
              <a:defRPr sz="600">
                <a:solidFill>
                  <a:srgbClr val="7FC8E8"/>
                </a:solidFill>
                <a:latin typeface="Open Sans"/>
              </a:defRPr>
            </a:pPr>
            <a:r>
              <a:rPr sz="800" dirty="0"/>
              <a:t>Source: UN IGME 2024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8452899" cy="295275"/>
          </a:xfrm>
          <a:prstGeom prst="rect">
            <a:avLst/>
          </a:prstGeom>
          <a:noFill/>
          <a:ln/>
        </p:spPr>
        <p:txBody>
          <a:bodyPr wrap="square" lIns="0" tIns="0" rIns="0" bIns="0" rtlCol="0" anchor="t"/>
          <a:lstStyle/>
          <a:p>
            <a:pPr marL="0" indent="0" algn="l">
              <a:buNone/>
            </a:pPr>
            <a:r>
              <a:rPr lang="fr-FR" sz="2000" b="1" dirty="0">
                <a:solidFill>
                  <a:srgbClr val="FFFFFF"/>
                </a:solidFill>
                <a:latin typeface="Open Sans" pitchFamily="34" charset="0"/>
                <a:ea typeface="Arial" pitchFamily="34" charset="-122"/>
                <a:cs typeface="Arial" pitchFamily="34" charset="-120"/>
              </a:rPr>
              <a:t>Mortalité néonatale : tendances et projections à l’horizon 2030</a:t>
            </a:r>
            <a:endParaRPr lang="en-US" sz="2000" dirty="0"/>
          </a:p>
        </p:txBody>
      </p:sp>
      <p:sp>
        <p:nvSpPr>
          <p:cNvPr id="4" name="Text 2"/>
          <p:cNvSpPr/>
          <p:nvPr/>
        </p:nvSpPr>
        <p:spPr>
          <a:xfrm>
            <a:off x="213310" y="753800"/>
            <a:ext cx="3241167" cy="1361590"/>
          </a:xfrm>
          <a:prstGeom prst="rect">
            <a:avLst/>
          </a:prstGeom>
          <a:solidFill>
            <a:srgbClr val="F0F7FC"/>
          </a:solidFill>
          <a:ln/>
        </p:spPr>
        <p:txBody>
          <a:bodyPr wrap="square" rtlCol="0" anchor="ctr"/>
          <a:lstStyle/>
          <a:p>
            <a:pPr marL="0" indent="0">
              <a:buNone/>
            </a:pPr>
            <a:endParaRPr lang="en-US" dirty="0"/>
          </a:p>
        </p:txBody>
      </p:sp>
      <p:sp>
        <p:nvSpPr>
          <p:cNvPr id="5" name="Shape 3"/>
          <p:cNvSpPr/>
          <p:nvPr/>
        </p:nvSpPr>
        <p:spPr>
          <a:xfrm flipH="1">
            <a:off x="190470" y="753800"/>
            <a:ext cx="3792" cy="1361590"/>
          </a:xfrm>
          <a:prstGeom prst="line">
            <a:avLst/>
          </a:prstGeom>
          <a:noFill/>
          <a:ln w="47625">
            <a:solidFill>
              <a:srgbClr val="009ADE"/>
            </a:solidFill>
            <a:prstDash val="solid"/>
          </a:ln>
        </p:spPr>
        <p:txBody>
          <a:bodyPr/>
          <a:lstStyle/>
          <a:p>
            <a:endParaRPr/>
          </a:p>
        </p:txBody>
      </p:sp>
      <p:sp>
        <p:nvSpPr>
          <p:cNvPr id="6" name="Text 4"/>
          <p:cNvSpPr/>
          <p:nvPr/>
        </p:nvSpPr>
        <p:spPr>
          <a:xfrm>
            <a:off x="302373" y="774051"/>
            <a:ext cx="2571923" cy="247950"/>
          </a:xfrm>
          <a:prstGeom prst="rect">
            <a:avLst/>
          </a:prstGeom>
          <a:noFill/>
          <a:ln/>
        </p:spPr>
        <p:txBody>
          <a:bodyPr wrap="square" lIns="0" tIns="0" rIns="0" bIns="0" rtlCol="0" anchor="t"/>
          <a:lstStyle/>
          <a:p>
            <a:pPr marL="0" indent="0" algn="l">
              <a:buNone/>
            </a:pPr>
            <a:r>
              <a:rPr lang="en-US" sz="1200" b="1" dirty="0">
                <a:solidFill>
                  <a:srgbClr val="00205B"/>
                </a:solidFill>
                <a:latin typeface="Open Sans" pitchFamily="34" charset="0"/>
                <a:ea typeface="Arial" pitchFamily="34" charset="-122"/>
                <a:cs typeface="Arial" pitchFamily="34" charset="-120"/>
              </a:rPr>
              <a:t>Des </a:t>
            </a:r>
            <a:r>
              <a:rPr lang="en-US" sz="1200" b="1" dirty="0" err="1">
                <a:solidFill>
                  <a:srgbClr val="00205B"/>
                </a:solidFill>
                <a:latin typeface="Open Sans" pitchFamily="34" charset="0"/>
                <a:ea typeface="Arial" pitchFamily="34" charset="-122"/>
                <a:cs typeface="Arial" pitchFamily="34" charset="-120"/>
              </a:rPr>
              <a:t>progrès</a:t>
            </a:r>
            <a:r>
              <a:rPr lang="en-US" sz="1200" b="1" dirty="0">
                <a:solidFill>
                  <a:srgbClr val="00205B"/>
                </a:solidFill>
                <a:latin typeface="Open Sans" pitchFamily="34" charset="0"/>
                <a:ea typeface="Arial" pitchFamily="34" charset="-122"/>
                <a:cs typeface="Arial" pitchFamily="34" charset="-120"/>
              </a:rPr>
              <a:t> </a:t>
            </a:r>
            <a:r>
              <a:rPr lang="en-US" sz="1200" b="1" dirty="0" err="1">
                <a:solidFill>
                  <a:srgbClr val="00205B"/>
                </a:solidFill>
                <a:latin typeface="Open Sans" pitchFamily="34" charset="0"/>
                <a:ea typeface="Arial" pitchFamily="34" charset="-122"/>
                <a:cs typeface="Arial" pitchFamily="34" charset="-120"/>
              </a:rPr>
              <a:t>lents</a:t>
            </a:r>
            <a:endParaRPr lang="en-US" sz="1200" dirty="0"/>
          </a:p>
        </p:txBody>
      </p:sp>
      <p:sp>
        <p:nvSpPr>
          <p:cNvPr id="7" name="Text 5"/>
          <p:cNvSpPr/>
          <p:nvPr/>
        </p:nvSpPr>
        <p:spPr>
          <a:xfrm>
            <a:off x="317450" y="953325"/>
            <a:ext cx="3002737" cy="569119"/>
          </a:xfrm>
          <a:prstGeom prst="rect">
            <a:avLst/>
          </a:prstGeom>
          <a:noFill/>
          <a:ln/>
        </p:spPr>
        <p:txBody>
          <a:bodyPr wrap="square" lIns="0" tIns="0" rIns="0" bIns="0" rtlCol="0" anchor="t"/>
          <a:lstStyle/>
          <a:p>
            <a:pPr marL="0" indent="0" algn="l">
              <a:lnSpc>
                <a:spcPts val="1300"/>
              </a:lnSpc>
              <a:spcBef>
                <a:spcPts val="400"/>
              </a:spcBef>
              <a:buNone/>
            </a:pPr>
            <a:r>
              <a:rPr lang="fr-FR" sz="1200" dirty="0">
                <a:solidFill>
                  <a:srgbClr val="555555"/>
                </a:solidFill>
                <a:latin typeface="Open Sans" pitchFamily="34" charset="0"/>
                <a:ea typeface="Arial" pitchFamily="34" charset="-122"/>
                <a:cs typeface="Arial" pitchFamily="34" charset="-120"/>
              </a:rPr>
              <a:t>La ligne bleu foncé montre une baisse lente et progressive du taux, passant de 40 pour 1,000 naissances vivantes en 2000 à 26 en 2023. Comparativement aux autres indicateurs de mortalité de l’enfant, les progrès réalisés ont été nettement plus lents.</a:t>
            </a:r>
            <a:endParaRPr lang="en-US" sz="1200" dirty="0"/>
          </a:p>
        </p:txBody>
      </p:sp>
      <p:sp>
        <p:nvSpPr>
          <p:cNvPr id="8" name="Text 6"/>
          <p:cNvSpPr/>
          <p:nvPr/>
        </p:nvSpPr>
        <p:spPr>
          <a:xfrm>
            <a:off x="181551" y="2206836"/>
            <a:ext cx="3233718" cy="1258130"/>
          </a:xfrm>
          <a:prstGeom prst="rect">
            <a:avLst/>
          </a:prstGeom>
          <a:solidFill>
            <a:srgbClr val="F0F7FC"/>
          </a:solidFill>
          <a:ln/>
        </p:spPr>
        <p:txBody>
          <a:bodyPr wrap="square" rtlCol="0" anchor="ctr"/>
          <a:lstStyle/>
          <a:p>
            <a:pPr marL="0" indent="0">
              <a:buNone/>
            </a:pPr>
            <a:endParaRPr lang="en-US" dirty="0"/>
          </a:p>
        </p:txBody>
      </p:sp>
      <p:sp>
        <p:nvSpPr>
          <p:cNvPr id="9" name="Shape 7"/>
          <p:cNvSpPr/>
          <p:nvPr/>
        </p:nvSpPr>
        <p:spPr>
          <a:xfrm flipH="1">
            <a:off x="205364" y="2206835"/>
            <a:ext cx="0" cy="1258129"/>
          </a:xfrm>
          <a:prstGeom prst="line">
            <a:avLst/>
          </a:prstGeom>
          <a:noFill/>
          <a:ln w="47625">
            <a:solidFill>
              <a:srgbClr val="009ADE"/>
            </a:solidFill>
            <a:prstDash val="solid"/>
          </a:ln>
        </p:spPr>
        <p:txBody>
          <a:bodyPr/>
          <a:lstStyle/>
          <a:p>
            <a:endParaRPr/>
          </a:p>
        </p:txBody>
      </p:sp>
      <p:sp>
        <p:nvSpPr>
          <p:cNvPr id="10" name="Text 8"/>
          <p:cNvSpPr/>
          <p:nvPr/>
        </p:nvSpPr>
        <p:spPr>
          <a:xfrm>
            <a:off x="295073" y="2227102"/>
            <a:ext cx="2218474" cy="133350"/>
          </a:xfrm>
          <a:prstGeom prst="rect">
            <a:avLst/>
          </a:prstGeom>
          <a:noFill/>
          <a:ln/>
        </p:spPr>
        <p:txBody>
          <a:bodyPr wrap="square" lIns="0" tIns="0" rIns="0" bIns="0" rtlCol="0" anchor="t"/>
          <a:lstStyle/>
          <a:p>
            <a:pPr marL="0" indent="0" algn="l">
              <a:buNone/>
            </a:pPr>
            <a:r>
              <a:rPr lang="en-US" sz="1200" b="1" dirty="0" err="1">
                <a:solidFill>
                  <a:srgbClr val="00205B"/>
                </a:solidFill>
                <a:latin typeface="Open Sans" pitchFamily="34" charset="0"/>
                <a:ea typeface="Arial" pitchFamily="34" charset="-122"/>
                <a:cs typeface="Arial" pitchFamily="34" charset="-120"/>
              </a:rPr>
              <a:t>Trajectoire</a:t>
            </a:r>
            <a:r>
              <a:rPr lang="en-US" sz="1200" b="1" dirty="0">
                <a:solidFill>
                  <a:srgbClr val="00205B"/>
                </a:solidFill>
                <a:latin typeface="Open Sans" pitchFamily="34" charset="0"/>
                <a:ea typeface="Arial" pitchFamily="34" charset="-122"/>
                <a:cs typeface="Arial" pitchFamily="34" charset="-120"/>
              </a:rPr>
              <a:t> </a:t>
            </a:r>
            <a:r>
              <a:rPr lang="en-US" sz="1200" b="1" dirty="0" err="1">
                <a:solidFill>
                  <a:srgbClr val="00205B"/>
                </a:solidFill>
                <a:latin typeface="Open Sans" pitchFamily="34" charset="0"/>
                <a:ea typeface="Arial" pitchFamily="34" charset="-122"/>
                <a:cs typeface="Arial" pitchFamily="34" charset="-120"/>
              </a:rPr>
              <a:t>projetée</a:t>
            </a:r>
            <a:endParaRPr lang="en-US" sz="1200" dirty="0"/>
          </a:p>
        </p:txBody>
      </p:sp>
      <p:sp>
        <p:nvSpPr>
          <p:cNvPr id="11" name="Text 9"/>
          <p:cNvSpPr/>
          <p:nvPr/>
        </p:nvSpPr>
        <p:spPr>
          <a:xfrm>
            <a:off x="295073" y="2434765"/>
            <a:ext cx="2984443" cy="663961"/>
          </a:xfrm>
          <a:prstGeom prst="rect">
            <a:avLst/>
          </a:prstGeom>
          <a:noFill/>
          <a:ln/>
        </p:spPr>
        <p:txBody>
          <a:bodyPr wrap="square" lIns="0" tIns="0" rIns="0" bIns="0" rtlCol="0" anchor="t"/>
          <a:lstStyle/>
          <a:p>
            <a:pPr marL="0" indent="0" algn="l">
              <a:lnSpc>
                <a:spcPts val="1200"/>
              </a:lnSpc>
              <a:spcBef>
                <a:spcPts val="400"/>
              </a:spcBef>
              <a:buNone/>
            </a:pPr>
            <a:r>
              <a:rPr lang="fr-FR" sz="1200" dirty="0">
                <a:solidFill>
                  <a:srgbClr val="555555"/>
                </a:solidFill>
                <a:latin typeface="Open Sans" pitchFamily="34" charset="0"/>
                <a:ea typeface="Arial" pitchFamily="34" charset="-122"/>
                <a:cs typeface="Arial" pitchFamily="34" charset="-120"/>
              </a:rPr>
              <a:t>Au rythme actuel (ligne orange), le taux de mortalité néonatale n’atteindrait qu’environ 23 pour 1,000 naissances vivantes d’ici 2030. La ligne verte montre qu’un taux de 12 pour 1,000 naissances vivantes serait nécessaire pour atteindre la cible.</a:t>
            </a:r>
            <a:endParaRPr lang="en-US" sz="1200" dirty="0"/>
          </a:p>
        </p:txBody>
      </p:sp>
      <p:sp>
        <p:nvSpPr>
          <p:cNvPr id="12" name="Text 10"/>
          <p:cNvSpPr/>
          <p:nvPr/>
        </p:nvSpPr>
        <p:spPr>
          <a:xfrm>
            <a:off x="170449" y="3669099"/>
            <a:ext cx="3244820" cy="1258130"/>
          </a:xfrm>
          <a:prstGeom prst="rect">
            <a:avLst/>
          </a:prstGeom>
          <a:solidFill>
            <a:srgbClr val="FFEBEE"/>
          </a:solidFill>
          <a:ln/>
        </p:spPr>
        <p:txBody>
          <a:bodyPr wrap="square" rtlCol="0" anchor="ctr"/>
          <a:lstStyle/>
          <a:p>
            <a:pPr marL="0" indent="0">
              <a:buNone/>
            </a:pPr>
            <a:endParaRPr lang="en-US" dirty="0"/>
          </a:p>
        </p:txBody>
      </p:sp>
      <p:sp>
        <p:nvSpPr>
          <p:cNvPr id="13" name="Shape 11"/>
          <p:cNvSpPr/>
          <p:nvPr/>
        </p:nvSpPr>
        <p:spPr>
          <a:xfrm>
            <a:off x="198416" y="3661875"/>
            <a:ext cx="6948" cy="1258129"/>
          </a:xfrm>
          <a:prstGeom prst="line">
            <a:avLst/>
          </a:prstGeom>
          <a:noFill/>
          <a:ln w="47625">
            <a:solidFill>
              <a:srgbClr val="C0392B"/>
            </a:solidFill>
            <a:prstDash val="solid"/>
          </a:ln>
        </p:spPr>
        <p:txBody>
          <a:bodyPr/>
          <a:lstStyle/>
          <a:p>
            <a:endParaRPr/>
          </a:p>
        </p:txBody>
      </p:sp>
      <p:sp>
        <p:nvSpPr>
          <p:cNvPr id="14" name="Text 12"/>
          <p:cNvSpPr/>
          <p:nvPr/>
        </p:nvSpPr>
        <p:spPr>
          <a:xfrm>
            <a:off x="295073" y="3687005"/>
            <a:ext cx="2889353" cy="325287"/>
          </a:xfrm>
          <a:prstGeom prst="rect">
            <a:avLst/>
          </a:prstGeom>
          <a:noFill/>
          <a:ln/>
        </p:spPr>
        <p:txBody>
          <a:bodyPr wrap="square" lIns="0" tIns="0" rIns="0" bIns="0" rtlCol="0" anchor="t"/>
          <a:lstStyle/>
          <a:p>
            <a:pPr marL="0" indent="0" algn="l">
              <a:buNone/>
            </a:pPr>
            <a:r>
              <a:rPr lang="fr-FR" sz="1200" b="1" dirty="0">
                <a:solidFill>
                  <a:srgbClr val="C0392B"/>
                </a:solidFill>
                <a:latin typeface="Open Sans" pitchFamily="34" charset="0"/>
                <a:ea typeface="Arial" pitchFamily="34" charset="-122"/>
                <a:cs typeface="Arial" pitchFamily="34" charset="-120"/>
              </a:rPr>
              <a:t>L’écart le plus important parmi tous les indicateurs</a:t>
            </a:r>
            <a:endParaRPr lang="en-US" sz="1200" dirty="0"/>
          </a:p>
        </p:txBody>
      </p:sp>
      <p:sp>
        <p:nvSpPr>
          <p:cNvPr id="15" name="Text 13"/>
          <p:cNvSpPr/>
          <p:nvPr/>
        </p:nvSpPr>
        <p:spPr>
          <a:xfrm>
            <a:off x="307036" y="4079520"/>
            <a:ext cx="3006203" cy="569119"/>
          </a:xfrm>
          <a:prstGeom prst="rect">
            <a:avLst/>
          </a:prstGeom>
          <a:noFill/>
          <a:ln/>
        </p:spPr>
        <p:txBody>
          <a:bodyPr wrap="square" lIns="0" tIns="0" rIns="0" bIns="0" rtlCol="0" anchor="t"/>
          <a:lstStyle/>
          <a:p>
            <a:pPr marL="0" indent="0" algn="l">
              <a:lnSpc>
                <a:spcPts val="1120"/>
              </a:lnSpc>
              <a:spcBef>
                <a:spcPts val="400"/>
              </a:spcBef>
              <a:buNone/>
            </a:pPr>
            <a:r>
              <a:rPr lang="fr-FR" sz="1200" dirty="0">
                <a:solidFill>
                  <a:srgbClr val="555555"/>
                </a:solidFill>
                <a:latin typeface="Open Sans" pitchFamily="34" charset="0"/>
                <a:ea typeface="Arial" pitchFamily="34" charset="-122"/>
                <a:cs typeface="Arial" pitchFamily="34" charset="-120"/>
              </a:rPr>
              <a:t>Le rythme de réduction devrait passer de moins de 2% par an à plus de 10% par an, </a:t>
            </a:r>
            <a:r>
              <a:rPr lang="fr-FR" sz="1200" i="1" dirty="0">
                <a:solidFill>
                  <a:srgbClr val="FF0000"/>
                </a:solidFill>
                <a:latin typeface="Open Sans" pitchFamily="34" charset="0"/>
                <a:ea typeface="Arial" pitchFamily="34" charset="-122"/>
                <a:cs typeface="Arial" pitchFamily="34" charset="-120"/>
              </a:rPr>
              <a:t>ce qui nécessiterait des investissements majeurs dans les accouchements assistés par du personnel de santé qualifié et dans les soins intensifs néonatals.</a:t>
            </a:r>
            <a:endParaRPr lang="en-US" sz="1200" i="1" dirty="0">
              <a:solidFill>
                <a:srgbClr val="FF0000"/>
              </a:solidFill>
            </a:endParaRPr>
          </a:p>
        </p:txBody>
      </p:sp>
      <p:sp>
        <p:nvSpPr>
          <p:cNvPr id="16" name="Text 1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17" name="Text 15"/>
          <p:cNvSpPr/>
          <p:nvPr/>
        </p:nvSpPr>
        <p:spPr>
          <a:xfrm>
            <a:off x="213309" y="4985862"/>
            <a:ext cx="3611267" cy="196208"/>
          </a:xfrm>
          <a:prstGeom prst="rect">
            <a:avLst/>
          </a:prstGeom>
          <a:noFill/>
          <a:ln/>
        </p:spPr>
        <p:txBody>
          <a:bodyPr wrap="square" lIns="0" tIns="0" rIns="0" bIns="0" rtlCol="0" anchor="t"/>
          <a:lstStyle/>
          <a:p>
            <a:pPr marL="0" indent="0" algn="l">
              <a:buNone/>
            </a:pPr>
            <a:r>
              <a:rPr lang="fr-FR" sz="800" dirty="0">
                <a:solidFill>
                  <a:srgbClr val="7FC8E8"/>
                </a:solidFill>
                <a:latin typeface="Open Sans" pitchFamily="34" charset="0"/>
                <a:ea typeface="Arial" pitchFamily="34" charset="-122"/>
                <a:cs typeface="Arial" pitchFamily="34" charset="-120"/>
              </a:rPr>
              <a:t>Source : UN IGME, 2024 | Médiane de la Région Africaine de l’OMS</a:t>
            </a:r>
          </a:p>
        </p:txBody>
      </p:sp>
      <p:graphicFrame>
        <p:nvGraphicFramePr>
          <p:cNvPr id="18" name="Chart 0"/>
          <p:cNvGraphicFramePr/>
          <p:nvPr>
            <p:extLst>
              <p:ext uri="{D42A27DB-BD31-4B8C-83A1-F6EECF244321}">
                <p14:modId xmlns:p14="http://schemas.microsoft.com/office/powerpoint/2010/main" val="179125164"/>
              </p:ext>
            </p:extLst>
          </p:nvPr>
        </p:nvGraphicFramePr>
        <p:xfrm>
          <a:off x="3484750" y="734794"/>
          <a:ext cx="5569912" cy="40639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13" name="Text 11"/>
          <p:cNvSpPr/>
          <p:nvPr/>
        </p:nvSpPr>
        <p:spPr>
          <a:xfrm>
            <a:off x="434245" y="1696075"/>
            <a:ext cx="8255198" cy="431540"/>
          </a:xfrm>
          <a:prstGeom prst="rect">
            <a:avLst/>
          </a:prstGeom>
          <a:solidFill>
            <a:srgbClr val="F8FAFB"/>
          </a:solidFill>
          <a:ln/>
        </p:spPr>
        <p:txBody>
          <a:bodyPr wrap="square" rtlCol="0" anchor="ctr"/>
          <a:lstStyle/>
          <a:p>
            <a:pPr marL="0" indent="0">
              <a:buNone/>
            </a:pPr>
            <a:endParaRPr lang="en-US" sz="2000" dirty="0"/>
          </a:p>
        </p:txBody>
      </p:sp>
      <p:sp>
        <p:nvSpPr>
          <p:cNvPr id="2" name="Text 0"/>
          <p:cNvSpPr/>
          <p:nvPr/>
        </p:nvSpPr>
        <p:spPr>
          <a:xfrm>
            <a:off x="0" y="0"/>
            <a:ext cx="9144000" cy="660350"/>
          </a:xfrm>
          <a:prstGeom prst="rect">
            <a:avLst/>
          </a:prstGeom>
          <a:solidFill>
            <a:srgbClr val="00205B"/>
          </a:solidFill>
          <a:ln/>
        </p:spPr>
        <p:txBody>
          <a:bodyPr wrap="square" rtlCol="0" anchor="ctr"/>
          <a:lstStyle/>
          <a:p>
            <a:pPr marL="0" indent="0">
              <a:buNone/>
            </a:pPr>
            <a:endParaRPr lang="en-US" dirty="0"/>
          </a:p>
        </p:txBody>
      </p:sp>
      <p:sp>
        <p:nvSpPr>
          <p:cNvPr id="3" name="Text 1"/>
          <p:cNvSpPr/>
          <p:nvPr/>
        </p:nvSpPr>
        <p:spPr>
          <a:xfrm>
            <a:off x="381000" y="182463"/>
            <a:ext cx="5892384" cy="295275"/>
          </a:xfrm>
          <a:prstGeom prst="rect">
            <a:avLst/>
          </a:prstGeom>
          <a:noFill/>
          <a:ln/>
        </p:spPr>
        <p:txBody>
          <a:bodyPr wrap="square" lIns="0" tIns="0" rIns="0" bIns="0" rtlCol="0" anchor="t"/>
          <a:lstStyle/>
          <a:p>
            <a:r>
              <a:rPr sz="2000" b="1" dirty="0">
                <a:solidFill>
                  <a:srgbClr val="FFFFFF"/>
                </a:solidFill>
                <a:latin typeface="Open Sans" pitchFamily="34" charset="0"/>
                <a:cs typeface="Arial" pitchFamily="34" charset="-120"/>
              </a:rPr>
              <a:t>Résumé : </a:t>
            </a:r>
            <a:r>
              <a:rPr sz="2000" b="1" dirty="0" err="1">
                <a:solidFill>
                  <a:srgbClr val="FFFFFF"/>
                </a:solidFill>
                <a:latin typeface="Open Sans" pitchFamily="34" charset="0"/>
                <a:cs typeface="Arial" pitchFamily="34" charset="-120"/>
              </a:rPr>
              <a:t>où</a:t>
            </a:r>
            <a:r>
              <a:rPr sz="2000" b="1" dirty="0">
                <a:solidFill>
                  <a:srgbClr val="FFFFFF"/>
                </a:solidFill>
                <a:latin typeface="Open Sans" pitchFamily="34" charset="0"/>
                <a:cs typeface="Arial" pitchFamily="34" charset="-120"/>
              </a:rPr>
              <a:t> </a:t>
            </a:r>
            <a:r>
              <a:rPr sz="2000" b="1" dirty="0" err="1">
                <a:solidFill>
                  <a:srgbClr val="FFFFFF"/>
                </a:solidFill>
                <a:latin typeface="Open Sans" pitchFamily="34" charset="0"/>
                <a:cs typeface="Arial" pitchFamily="34" charset="-120"/>
              </a:rPr>
              <a:t>en</a:t>
            </a:r>
            <a:r>
              <a:rPr sz="2000" b="1" dirty="0">
                <a:solidFill>
                  <a:srgbClr val="FFFFFF"/>
                </a:solidFill>
                <a:latin typeface="Open Sans" pitchFamily="34" charset="0"/>
                <a:cs typeface="Arial" pitchFamily="34" charset="-120"/>
              </a:rPr>
              <a:t> </a:t>
            </a:r>
            <a:r>
              <a:rPr sz="2000" b="1" dirty="0" err="1">
                <a:solidFill>
                  <a:srgbClr val="FFFFFF"/>
                </a:solidFill>
                <a:latin typeface="Open Sans" pitchFamily="34" charset="0"/>
                <a:cs typeface="Arial" pitchFamily="34" charset="-120"/>
              </a:rPr>
              <a:t>sommes</a:t>
            </a:r>
            <a:r>
              <a:rPr sz="2000" b="1" dirty="0">
                <a:solidFill>
                  <a:srgbClr val="FFFFFF"/>
                </a:solidFill>
                <a:latin typeface="Open Sans" pitchFamily="34" charset="0"/>
                <a:cs typeface="Arial" pitchFamily="34" charset="-120"/>
              </a:rPr>
              <a:t>-nous?</a:t>
            </a:r>
          </a:p>
        </p:txBody>
      </p:sp>
      <p:sp>
        <p:nvSpPr>
          <p:cNvPr id="4" name="Text 2"/>
          <p:cNvSpPr/>
          <p:nvPr/>
        </p:nvSpPr>
        <p:spPr>
          <a:xfrm>
            <a:off x="434245" y="794683"/>
            <a:ext cx="8420302" cy="355402"/>
          </a:xfrm>
          <a:prstGeom prst="rect">
            <a:avLst/>
          </a:prstGeom>
          <a:noFill/>
          <a:ln/>
        </p:spPr>
        <p:txBody>
          <a:bodyPr wrap="square" lIns="0" tIns="0" rIns="0" bIns="0" rtlCol="0" anchor="t"/>
          <a:lstStyle/>
          <a:p>
            <a:pPr marL="0" indent="0" algn="l">
              <a:lnSpc>
                <a:spcPts val="1400"/>
              </a:lnSpc>
              <a:spcAft>
                <a:spcPts val="1200"/>
              </a:spcAft>
              <a:buNone/>
            </a:pPr>
            <a:r>
              <a:rPr lang="fr-FR" sz="1400" dirty="0">
                <a:solidFill>
                  <a:srgbClr val="333333"/>
                </a:solidFill>
                <a:latin typeface="Open Sans" pitchFamily="34" charset="0"/>
                <a:ea typeface="Arial" pitchFamily="34" charset="-122"/>
                <a:cs typeface="Arial" pitchFamily="34" charset="-120"/>
              </a:rPr>
              <a:t>Ce tableau regroupe l’ensemble des indicateurs en une seule vue d’ensemble. Il présente la situation de départ, le niveau actuel, la trajectoire projetée et la cible mondiale fixée pour 2030.</a:t>
            </a:r>
            <a:endParaRPr lang="en-US" sz="1400" dirty="0"/>
          </a:p>
        </p:txBody>
      </p:sp>
      <p:sp>
        <p:nvSpPr>
          <p:cNvPr id="5" name="Text 3"/>
          <p:cNvSpPr/>
          <p:nvPr/>
        </p:nvSpPr>
        <p:spPr>
          <a:xfrm>
            <a:off x="497954" y="1216293"/>
            <a:ext cx="8255198" cy="437474"/>
          </a:xfrm>
          <a:prstGeom prst="rect">
            <a:avLst/>
          </a:prstGeom>
          <a:solidFill>
            <a:srgbClr val="00205B"/>
          </a:solidFill>
          <a:ln/>
        </p:spPr>
        <p:txBody>
          <a:bodyPr wrap="square" rtlCol="0" anchor="ctr"/>
          <a:lstStyle/>
          <a:p>
            <a:pPr marL="0" indent="0">
              <a:buNone/>
            </a:pPr>
            <a:endParaRPr lang="en-US" sz="2400" dirty="0"/>
          </a:p>
        </p:txBody>
      </p:sp>
      <p:sp>
        <p:nvSpPr>
          <p:cNvPr id="6" name="Shape 4"/>
          <p:cNvSpPr/>
          <p:nvPr/>
        </p:nvSpPr>
        <p:spPr>
          <a:xfrm>
            <a:off x="444401" y="1655415"/>
            <a:ext cx="8255198" cy="0"/>
          </a:xfrm>
          <a:prstGeom prst="line">
            <a:avLst/>
          </a:prstGeom>
          <a:noFill/>
          <a:ln w="9525">
            <a:solidFill>
              <a:srgbClr val="E0E0E0"/>
            </a:solidFill>
            <a:prstDash val="solid"/>
          </a:ln>
        </p:spPr>
        <p:txBody>
          <a:bodyPr/>
          <a:lstStyle/>
          <a:p>
            <a:endParaRPr sz="2000"/>
          </a:p>
        </p:txBody>
      </p:sp>
      <p:sp>
        <p:nvSpPr>
          <p:cNvPr id="7" name="Text 5"/>
          <p:cNvSpPr/>
          <p:nvPr/>
        </p:nvSpPr>
        <p:spPr>
          <a:xfrm>
            <a:off x="583900" y="1345184"/>
            <a:ext cx="1813459" cy="269848"/>
          </a:xfrm>
          <a:prstGeom prst="rect">
            <a:avLst/>
          </a:prstGeom>
          <a:noFill/>
          <a:ln/>
        </p:spPr>
        <p:txBody>
          <a:bodyPr wrap="square" lIns="0" tIns="0" rIns="0" bIns="0" rtlCol="0" anchor="t"/>
          <a:lstStyle/>
          <a:p>
            <a:pPr marL="0" indent="0" algn="l">
              <a:buNone/>
            </a:pPr>
            <a:r>
              <a:rPr lang="en-US" sz="1400" b="1" dirty="0" err="1">
                <a:solidFill>
                  <a:srgbClr val="FFFFFF"/>
                </a:solidFill>
                <a:latin typeface="Open Sans" pitchFamily="34" charset="0"/>
                <a:ea typeface="Arial" pitchFamily="34" charset="-122"/>
                <a:cs typeface="Arial" pitchFamily="34" charset="-120"/>
              </a:rPr>
              <a:t>Indicateur</a:t>
            </a:r>
            <a:endParaRPr lang="en-US" sz="1400" dirty="0"/>
          </a:p>
        </p:txBody>
      </p:sp>
      <p:sp>
        <p:nvSpPr>
          <p:cNvPr id="8" name="Text 6"/>
          <p:cNvSpPr/>
          <p:nvPr/>
        </p:nvSpPr>
        <p:spPr>
          <a:xfrm>
            <a:off x="2704349" y="1259485"/>
            <a:ext cx="906729" cy="344301"/>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Année 2000</a:t>
            </a:r>
            <a:endParaRPr lang="en-US" sz="1300" dirty="0"/>
          </a:p>
        </p:txBody>
      </p:sp>
      <p:sp>
        <p:nvSpPr>
          <p:cNvPr id="9" name="Text 7"/>
          <p:cNvSpPr/>
          <p:nvPr/>
        </p:nvSpPr>
        <p:spPr>
          <a:xfrm>
            <a:off x="3535382" y="1222567"/>
            <a:ext cx="906729" cy="277562"/>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Année 2023</a:t>
            </a:r>
            <a:endParaRPr lang="en-US" sz="1300" dirty="0"/>
          </a:p>
        </p:txBody>
      </p:sp>
      <p:sp>
        <p:nvSpPr>
          <p:cNvPr id="10" name="Text 8"/>
          <p:cNvSpPr/>
          <p:nvPr/>
        </p:nvSpPr>
        <p:spPr>
          <a:xfrm>
            <a:off x="4320759" y="1244496"/>
            <a:ext cx="1214219" cy="220456"/>
          </a:xfrm>
          <a:prstGeom prst="rect">
            <a:avLst/>
          </a:prstGeom>
          <a:noFill/>
          <a:ln/>
        </p:spPr>
        <p:txBody>
          <a:bodyPr wrap="square" lIns="0" tIns="0" rIns="0" bIns="0" rtlCol="0" anchor="t"/>
          <a:lstStyle/>
          <a:p>
            <a:pPr marL="0" indent="0" algn="ctr">
              <a:buNone/>
            </a:pPr>
            <a:r>
              <a:rPr lang="en-US" sz="1300" b="1" dirty="0">
                <a:solidFill>
                  <a:srgbClr val="FFFFFF"/>
                </a:solidFill>
                <a:latin typeface="Open Sans" pitchFamily="34" charset="0"/>
                <a:ea typeface="Arial" pitchFamily="34" charset="-122"/>
                <a:cs typeface="Arial" pitchFamily="34" charset="-120"/>
              </a:rPr>
              <a:t>Projection pour 2030</a:t>
            </a:r>
            <a:endParaRPr lang="en-US" sz="1300" dirty="0"/>
          </a:p>
        </p:txBody>
      </p:sp>
      <p:sp>
        <p:nvSpPr>
          <p:cNvPr id="11" name="Text 9"/>
          <p:cNvSpPr/>
          <p:nvPr/>
        </p:nvSpPr>
        <p:spPr>
          <a:xfrm>
            <a:off x="5498351" y="1227120"/>
            <a:ext cx="1036219" cy="114300"/>
          </a:xfrm>
          <a:prstGeom prst="rect">
            <a:avLst/>
          </a:prstGeom>
          <a:noFill/>
          <a:ln/>
        </p:spPr>
        <p:txBody>
          <a:bodyPr wrap="square" lIns="0" tIns="0" rIns="0" bIns="0" rtlCol="0" anchor="t"/>
          <a:lstStyle/>
          <a:p>
            <a:pPr marL="0" indent="0" algn="ctr">
              <a:buNone/>
            </a:pPr>
            <a:r>
              <a:rPr lang="en-US" sz="1300" b="1" dirty="0" err="1">
                <a:solidFill>
                  <a:srgbClr val="FFFFFF"/>
                </a:solidFill>
                <a:latin typeface="Open Sans" pitchFamily="34" charset="0"/>
                <a:ea typeface="Arial" pitchFamily="34" charset="-122"/>
                <a:cs typeface="Arial" pitchFamily="34" charset="-120"/>
              </a:rPr>
              <a:t>Cible</a:t>
            </a:r>
            <a:r>
              <a:rPr lang="en-US" sz="1300" b="1" dirty="0">
                <a:solidFill>
                  <a:srgbClr val="FFFFFF"/>
                </a:solidFill>
                <a:latin typeface="Open Sans" pitchFamily="34" charset="0"/>
                <a:ea typeface="Arial" pitchFamily="34" charset="-122"/>
                <a:cs typeface="Arial" pitchFamily="34" charset="-120"/>
              </a:rPr>
              <a:t> pour 2030</a:t>
            </a:r>
            <a:endParaRPr lang="en-US" sz="1300" dirty="0"/>
          </a:p>
        </p:txBody>
      </p:sp>
      <p:sp>
        <p:nvSpPr>
          <p:cNvPr id="12" name="Text 10"/>
          <p:cNvSpPr/>
          <p:nvPr/>
        </p:nvSpPr>
        <p:spPr>
          <a:xfrm>
            <a:off x="6648506" y="1299211"/>
            <a:ext cx="1813459" cy="237700"/>
          </a:xfrm>
          <a:prstGeom prst="rect">
            <a:avLst/>
          </a:prstGeom>
          <a:noFill/>
          <a:ln/>
        </p:spPr>
        <p:txBody>
          <a:bodyPr wrap="square" lIns="0" tIns="0" rIns="0" bIns="0" rtlCol="0" anchor="t"/>
          <a:lstStyle/>
          <a:p>
            <a:pPr marL="0" indent="0" algn="l">
              <a:buNone/>
            </a:pPr>
            <a:r>
              <a:rPr lang="en-US" sz="1300" b="1" dirty="0" err="1">
                <a:solidFill>
                  <a:srgbClr val="FFFFFF"/>
                </a:solidFill>
                <a:latin typeface="Open Sans" pitchFamily="34" charset="0"/>
                <a:ea typeface="Arial" pitchFamily="34" charset="-122"/>
                <a:cs typeface="Arial" pitchFamily="34" charset="-120"/>
              </a:rPr>
              <a:t>Statut</a:t>
            </a:r>
            <a:endParaRPr lang="en-US" sz="1300" dirty="0"/>
          </a:p>
        </p:txBody>
      </p:sp>
      <p:sp>
        <p:nvSpPr>
          <p:cNvPr id="14" name="Shape 12"/>
          <p:cNvSpPr/>
          <p:nvPr/>
        </p:nvSpPr>
        <p:spPr>
          <a:xfrm>
            <a:off x="468213" y="2091718"/>
            <a:ext cx="8255198" cy="0"/>
          </a:xfrm>
          <a:prstGeom prst="line">
            <a:avLst/>
          </a:prstGeom>
          <a:noFill/>
          <a:ln w="9525">
            <a:solidFill>
              <a:srgbClr val="E0E0E0"/>
            </a:solidFill>
            <a:prstDash val="solid"/>
          </a:ln>
        </p:spPr>
        <p:txBody>
          <a:bodyPr/>
          <a:lstStyle/>
          <a:p>
            <a:endParaRPr sz="2000"/>
          </a:p>
        </p:txBody>
      </p:sp>
      <p:sp>
        <p:nvSpPr>
          <p:cNvPr id="15" name="Text 13"/>
          <p:cNvSpPr/>
          <p:nvPr/>
        </p:nvSpPr>
        <p:spPr>
          <a:xfrm>
            <a:off x="497954" y="1728722"/>
            <a:ext cx="2276811" cy="348271"/>
          </a:xfrm>
          <a:prstGeom prst="rect">
            <a:avLst/>
          </a:prstGeom>
          <a:noFill/>
          <a:ln/>
        </p:spPr>
        <p:txBody>
          <a:bodyPr wrap="square" lIns="0" tIns="0" rIns="0" bIns="0" rtlCol="0" anchor="t"/>
          <a:lstStyle/>
          <a:p>
            <a:pPr marL="0" indent="0" algn="l">
              <a:lnSpc>
                <a:spcPts val="1200"/>
              </a:lnSpc>
              <a:buNone/>
            </a:pPr>
            <a:r>
              <a:rPr lang="fr-FR" sz="1300" b="1" dirty="0">
                <a:solidFill>
                  <a:srgbClr val="333333"/>
                </a:solidFill>
                <a:latin typeface="Open Sans" pitchFamily="34" charset="0"/>
                <a:ea typeface="Arial" pitchFamily="34" charset="-122"/>
                <a:cs typeface="Arial" pitchFamily="34" charset="-120"/>
              </a:rPr>
              <a:t>Mortalité maternelle </a:t>
            </a:r>
          </a:p>
          <a:p>
            <a:pPr marL="0" indent="0" algn="l">
              <a:lnSpc>
                <a:spcPts val="1200"/>
              </a:lnSpc>
              <a:buNone/>
            </a:pPr>
            <a:r>
              <a:rPr lang="fr-FR" sz="1000" dirty="0">
                <a:solidFill>
                  <a:srgbClr val="333333"/>
                </a:solidFill>
                <a:latin typeface="Open Sans" pitchFamily="34" charset="0"/>
                <a:ea typeface="Arial" pitchFamily="34" charset="-122"/>
                <a:cs typeface="Arial" pitchFamily="34" charset="-120"/>
              </a:rPr>
              <a:t>(pour 100,000 naissances vivantes)</a:t>
            </a:r>
            <a:endParaRPr lang="en-US" sz="1000" dirty="0"/>
          </a:p>
        </p:txBody>
      </p:sp>
      <p:sp>
        <p:nvSpPr>
          <p:cNvPr id="16" name="Text 14"/>
          <p:cNvSpPr/>
          <p:nvPr/>
        </p:nvSpPr>
        <p:spPr>
          <a:xfrm>
            <a:off x="2703280" y="173637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828</a:t>
            </a:r>
            <a:endParaRPr lang="en-US" sz="1300" b="1" dirty="0"/>
          </a:p>
        </p:txBody>
      </p:sp>
      <p:sp>
        <p:nvSpPr>
          <p:cNvPr id="17" name="Text 15"/>
          <p:cNvSpPr/>
          <p:nvPr/>
        </p:nvSpPr>
        <p:spPr>
          <a:xfrm>
            <a:off x="3592230" y="173637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442</a:t>
            </a:r>
            <a:endParaRPr lang="en-US" sz="1300" b="1" dirty="0"/>
          </a:p>
        </p:txBody>
      </p:sp>
      <p:sp>
        <p:nvSpPr>
          <p:cNvPr id="18" name="Text 16"/>
          <p:cNvSpPr/>
          <p:nvPr/>
        </p:nvSpPr>
        <p:spPr>
          <a:xfrm>
            <a:off x="4479911" y="1736378"/>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379</a:t>
            </a:r>
            <a:endParaRPr lang="en-US" sz="1300" dirty="0"/>
          </a:p>
        </p:txBody>
      </p:sp>
      <p:sp>
        <p:nvSpPr>
          <p:cNvPr id="19" name="Text 17"/>
          <p:cNvSpPr/>
          <p:nvPr/>
        </p:nvSpPr>
        <p:spPr>
          <a:xfrm>
            <a:off x="5479555" y="1717328"/>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70</a:t>
            </a:r>
            <a:endParaRPr lang="en-US" sz="1300" dirty="0"/>
          </a:p>
        </p:txBody>
      </p:sp>
      <p:sp>
        <p:nvSpPr>
          <p:cNvPr id="20" name="Text 18"/>
          <p:cNvSpPr/>
          <p:nvPr/>
        </p:nvSpPr>
        <p:spPr>
          <a:xfrm>
            <a:off x="6608688" y="1708993"/>
            <a:ext cx="2046631" cy="223559"/>
          </a:xfrm>
          <a:prstGeom prst="rect">
            <a:avLst/>
          </a:prstGeom>
          <a:noFill/>
          <a:ln/>
        </p:spPr>
        <p:txBody>
          <a:bodyPr wrap="square" lIns="0" tIns="0" rIns="0" bIns="0" rtlCol="0" anchor="t"/>
          <a:lstStyle/>
          <a:p>
            <a:pPr marL="0" indent="0" algn="l">
              <a:buNone/>
            </a:pPr>
            <a:r>
              <a:rPr lang="fr-FR" sz="1200" b="1" dirty="0">
                <a:solidFill>
                  <a:srgbClr val="C0392B"/>
                </a:solidFill>
                <a:latin typeface="Open Sans" pitchFamily="34" charset="0"/>
                <a:ea typeface="Arial" pitchFamily="34" charset="-122"/>
                <a:cs typeface="Arial" pitchFamily="34" charset="-120"/>
              </a:rPr>
              <a:t>Très loin de la cible (écart de 5 fois)</a:t>
            </a:r>
            <a:endParaRPr lang="en-US" sz="1200" dirty="0"/>
          </a:p>
        </p:txBody>
      </p:sp>
      <p:sp>
        <p:nvSpPr>
          <p:cNvPr id="21" name="Shape 19"/>
          <p:cNvSpPr/>
          <p:nvPr/>
        </p:nvSpPr>
        <p:spPr>
          <a:xfrm>
            <a:off x="434245" y="2500177"/>
            <a:ext cx="8255198" cy="0"/>
          </a:xfrm>
          <a:prstGeom prst="line">
            <a:avLst/>
          </a:prstGeom>
          <a:noFill/>
          <a:ln w="9525">
            <a:solidFill>
              <a:srgbClr val="E0E0E0"/>
            </a:solidFill>
            <a:prstDash val="solid"/>
          </a:ln>
        </p:spPr>
        <p:txBody>
          <a:bodyPr/>
          <a:lstStyle/>
          <a:p>
            <a:endParaRPr sz="2000"/>
          </a:p>
        </p:txBody>
      </p:sp>
      <p:sp>
        <p:nvSpPr>
          <p:cNvPr id="22" name="Text 20"/>
          <p:cNvSpPr/>
          <p:nvPr/>
        </p:nvSpPr>
        <p:spPr>
          <a:xfrm>
            <a:off x="511511" y="2101261"/>
            <a:ext cx="2358200" cy="494343"/>
          </a:xfrm>
          <a:prstGeom prst="rect">
            <a:avLst/>
          </a:prstGeom>
          <a:noFill/>
          <a:ln/>
        </p:spPr>
        <p:txBody>
          <a:bodyPr wrap="square" lIns="0" tIns="0" rIns="0" bIns="0" rtlCol="0" anchor="t"/>
          <a:lstStyle/>
          <a:p>
            <a:pPr marL="0" indent="0" algn="l">
              <a:lnSpc>
                <a:spcPts val="1200"/>
              </a:lnSpc>
              <a:buNone/>
            </a:pPr>
            <a:r>
              <a:rPr lang="fr-FR" sz="1300" b="1" dirty="0">
                <a:solidFill>
                  <a:srgbClr val="333333"/>
                </a:solidFill>
                <a:latin typeface="Open Sans" pitchFamily="34" charset="0"/>
                <a:ea typeface="Arial" pitchFamily="34" charset="-122"/>
                <a:cs typeface="Arial" pitchFamily="34" charset="-120"/>
              </a:rPr>
              <a:t>Mortalité des enfants de moins de cinq ans </a:t>
            </a:r>
          </a:p>
          <a:p>
            <a:pPr marL="0" indent="0" algn="l">
              <a:lnSpc>
                <a:spcPts val="1200"/>
              </a:lnSpc>
              <a:buNone/>
            </a:pPr>
            <a:r>
              <a:rPr lang="fr-FR" sz="1000" dirty="0">
                <a:solidFill>
                  <a:srgbClr val="333333"/>
                </a:solidFill>
                <a:latin typeface="Open Sans" pitchFamily="34" charset="0"/>
                <a:ea typeface="Arial" pitchFamily="34" charset="-122"/>
                <a:cs typeface="Arial" pitchFamily="34" charset="-120"/>
              </a:rPr>
              <a:t>(pour 1,000 naissances vivantes)</a:t>
            </a:r>
            <a:endParaRPr lang="en-US" sz="1000" dirty="0"/>
          </a:p>
        </p:txBody>
      </p:sp>
      <p:sp>
        <p:nvSpPr>
          <p:cNvPr id="23" name="Text 21"/>
          <p:cNvSpPr/>
          <p:nvPr/>
        </p:nvSpPr>
        <p:spPr>
          <a:xfrm>
            <a:off x="2685501" y="214048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149</a:t>
            </a:r>
            <a:endParaRPr lang="en-US" sz="1300" b="1" dirty="0"/>
          </a:p>
        </p:txBody>
      </p:sp>
      <p:sp>
        <p:nvSpPr>
          <p:cNvPr id="24" name="Text 22"/>
          <p:cNvSpPr/>
          <p:nvPr/>
        </p:nvSpPr>
        <p:spPr>
          <a:xfrm>
            <a:off x="3574451" y="2140488"/>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67</a:t>
            </a:r>
            <a:endParaRPr lang="en-US" sz="1300" b="1" dirty="0"/>
          </a:p>
        </p:txBody>
      </p:sp>
      <p:sp>
        <p:nvSpPr>
          <p:cNvPr id="25" name="Text 23"/>
          <p:cNvSpPr/>
          <p:nvPr/>
        </p:nvSpPr>
        <p:spPr>
          <a:xfrm>
            <a:off x="4462132" y="2140488"/>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52</a:t>
            </a:r>
            <a:endParaRPr lang="en-US" sz="1300" dirty="0"/>
          </a:p>
        </p:txBody>
      </p:sp>
      <p:sp>
        <p:nvSpPr>
          <p:cNvPr id="26" name="Text 24"/>
          <p:cNvSpPr/>
          <p:nvPr/>
        </p:nvSpPr>
        <p:spPr>
          <a:xfrm>
            <a:off x="5461776" y="2158014"/>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25</a:t>
            </a:r>
            <a:endParaRPr lang="en-US" sz="1300" dirty="0"/>
          </a:p>
        </p:txBody>
      </p:sp>
      <p:sp>
        <p:nvSpPr>
          <p:cNvPr id="27" name="Text 25"/>
          <p:cNvSpPr/>
          <p:nvPr/>
        </p:nvSpPr>
        <p:spPr>
          <a:xfrm>
            <a:off x="6608688" y="2148272"/>
            <a:ext cx="2054533" cy="285005"/>
          </a:xfrm>
          <a:prstGeom prst="rect">
            <a:avLst/>
          </a:prstGeom>
          <a:noFill/>
          <a:ln/>
        </p:spPr>
        <p:txBody>
          <a:bodyPr wrap="square" lIns="0" tIns="0" rIns="0" bIns="0" rtlCol="0" anchor="t"/>
          <a:lstStyle/>
          <a:p>
            <a:pPr marL="0" indent="0" algn="l">
              <a:buNone/>
            </a:pPr>
            <a:r>
              <a:rPr lang="fr-FR" sz="1200" b="1" dirty="0">
                <a:solidFill>
                  <a:srgbClr val="C0392B"/>
                </a:solidFill>
                <a:latin typeface="Open Sans" pitchFamily="34" charset="0"/>
                <a:ea typeface="Arial" pitchFamily="34" charset="-122"/>
                <a:cs typeface="Arial" pitchFamily="34" charset="-120"/>
              </a:rPr>
              <a:t>Très loin de la cible (écart de 2 fois)</a:t>
            </a:r>
            <a:endParaRPr lang="en-US" sz="1200" dirty="0"/>
          </a:p>
        </p:txBody>
      </p:sp>
      <p:sp>
        <p:nvSpPr>
          <p:cNvPr id="28" name="Text 26"/>
          <p:cNvSpPr/>
          <p:nvPr/>
        </p:nvSpPr>
        <p:spPr>
          <a:xfrm>
            <a:off x="468213" y="2545073"/>
            <a:ext cx="8255198" cy="392542"/>
          </a:xfrm>
          <a:prstGeom prst="rect">
            <a:avLst/>
          </a:prstGeom>
          <a:solidFill>
            <a:srgbClr val="F8FAFB"/>
          </a:solidFill>
          <a:ln/>
        </p:spPr>
        <p:txBody>
          <a:bodyPr wrap="square" rtlCol="0" anchor="ctr"/>
          <a:lstStyle/>
          <a:p>
            <a:pPr marL="0" indent="0">
              <a:buNone/>
            </a:pPr>
            <a:endParaRPr lang="en-US" sz="2000" dirty="0"/>
          </a:p>
        </p:txBody>
      </p:sp>
      <p:sp>
        <p:nvSpPr>
          <p:cNvPr id="29" name="Shape 27"/>
          <p:cNvSpPr/>
          <p:nvPr/>
        </p:nvSpPr>
        <p:spPr>
          <a:xfrm>
            <a:off x="497954" y="2913858"/>
            <a:ext cx="8255198" cy="0"/>
          </a:xfrm>
          <a:prstGeom prst="line">
            <a:avLst/>
          </a:prstGeom>
          <a:noFill/>
          <a:ln w="9525">
            <a:solidFill>
              <a:srgbClr val="E0E0E0"/>
            </a:solidFill>
            <a:prstDash val="solid"/>
          </a:ln>
        </p:spPr>
        <p:txBody>
          <a:bodyPr/>
          <a:lstStyle/>
          <a:p>
            <a:endParaRPr sz="2000"/>
          </a:p>
        </p:txBody>
      </p:sp>
      <p:sp>
        <p:nvSpPr>
          <p:cNvPr id="30" name="Text 28"/>
          <p:cNvSpPr/>
          <p:nvPr/>
        </p:nvSpPr>
        <p:spPr>
          <a:xfrm>
            <a:off x="545902" y="2610783"/>
            <a:ext cx="2030225" cy="179305"/>
          </a:xfrm>
          <a:prstGeom prst="rect">
            <a:avLst/>
          </a:prstGeom>
          <a:noFill/>
          <a:ln/>
        </p:spPr>
        <p:txBody>
          <a:bodyPr wrap="square" lIns="0" tIns="0" rIns="0" bIns="0" rtlCol="0" anchor="t"/>
          <a:lstStyle/>
          <a:p>
            <a:pPr marL="0" indent="0" algn="l">
              <a:lnSpc>
                <a:spcPts val="1200"/>
              </a:lnSpc>
              <a:buNone/>
            </a:pPr>
            <a:r>
              <a:rPr lang="fr-FR" sz="1300" b="1" dirty="0">
                <a:solidFill>
                  <a:srgbClr val="333333"/>
                </a:solidFill>
                <a:latin typeface="Open Sans" pitchFamily="34" charset="0"/>
                <a:ea typeface="Arial" pitchFamily="34" charset="-122"/>
                <a:cs typeface="Arial" pitchFamily="34" charset="-120"/>
              </a:rPr>
              <a:t>Mortalité infantile </a:t>
            </a:r>
          </a:p>
          <a:p>
            <a:pPr marL="0" indent="0" algn="l">
              <a:lnSpc>
                <a:spcPts val="1200"/>
              </a:lnSpc>
              <a:buNone/>
            </a:pPr>
            <a:r>
              <a:rPr lang="fr-FR" sz="1000" dirty="0">
                <a:solidFill>
                  <a:srgbClr val="333333"/>
                </a:solidFill>
                <a:latin typeface="Open Sans" pitchFamily="34" charset="0"/>
                <a:ea typeface="Arial" pitchFamily="34" charset="-122"/>
                <a:cs typeface="Arial" pitchFamily="34" charset="-120"/>
              </a:rPr>
              <a:t>(pour 1,000 naissances vivantes)</a:t>
            </a:r>
            <a:endParaRPr lang="en-US" sz="1000" dirty="0"/>
          </a:p>
        </p:txBody>
      </p:sp>
      <p:sp>
        <p:nvSpPr>
          <p:cNvPr id="31" name="Text 29"/>
          <p:cNvSpPr/>
          <p:nvPr/>
        </p:nvSpPr>
        <p:spPr>
          <a:xfrm>
            <a:off x="2704349" y="2517542"/>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85</a:t>
            </a:r>
            <a:endParaRPr lang="en-US" sz="1300" b="1" dirty="0"/>
          </a:p>
        </p:txBody>
      </p:sp>
      <p:sp>
        <p:nvSpPr>
          <p:cNvPr id="32" name="Text 30"/>
          <p:cNvSpPr/>
          <p:nvPr/>
        </p:nvSpPr>
        <p:spPr>
          <a:xfrm>
            <a:off x="3593299" y="2517542"/>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43</a:t>
            </a:r>
            <a:endParaRPr lang="en-US" sz="1300" b="1" dirty="0"/>
          </a:p>
        </p:txBody>
      </p:sp>
      <p:sp>
        <p:nvSpPr>
          <p:cNvPr id="33" name="Text 31"/>
          <p:cNvSpPr/>
          <p:nvPr/>
        </p:nvSpPr>
        <p:spPr>
          <a:xfrm>
            <a:off x="4480980" y="2517542"/>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35</a:t>
            </a:r>
            <a:endParaRPr lang="en-US" sz="1300" dirty="0"/>
          </a:p>
        </p:txBody>
      </p:sp>
      <p:sp>
        <p:nvSpPr>
          <p:cNvPr id="34" name="Text 32"/>
          <p:cNvSpPr/>
          <p:nvPr/>
        </p:nvSpPr>
        <p:spPr>
          <a:xfrm>
            <a:off x="5471479" y="2544450"/>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12</a:t>
            </a:r>
            <a:endParaRPr lang="en-US" sz="1300" dirty="0"/>
          </a:p>
        </p:txBody>
      </p:sp>
      <p:sp>
        <p:nvSpPr>
          <p:cNvPr id="35" name="Text 33"/>
          <p:cNvSpPr/>
          <p:nvPr/>
        </p:nvSpPr>
        <p:spPr>
          <a:xfrm>
            <a:off x="6608688" y="2525804"/>
            <a:ext cx="1981249" cy="287270"/>
          </a:xfrm>
          <a:prstGeom prst="rect">
            <a:avLst/>
          </a:prstGeom>
          <a:noFill/>
          <a:ln/>
        </p:spPr>
        <p:txBody>
          <a:bodyPr wrap="square" lIns="0" tIns="0" rIns="0" bIns="0" rtlCol="0" anchor="t"/>
          <a:lstStyle/>
          <a:p>
            <a:pPr marL="0" indent="0" algn="l">
              <a:buNone/>
            </a:pPr>
            <a:r>
              <a:rPr lang="fr-FR" sz="1200" b="1" dirty="0">
                <a:solidFill>
                  <a:srgbClr val="C0392B"/>
                </a:solidFill>
                <a:latin typeface="Open Sans" pitchFamily="34" charset="0"/>
                <a:ea typeface="Arial" pitchFamily="34" charset="-122"/>
                <a:cs typeface="Arial" pitchFamily="34" charset="-120"/>
              </a:rPr>
              <a:t>Très loin de la cible (écart de 3 fois)</a:t>
            </a:r>
            <a:endParaRPr lang="en-US" sz="1200" dirty="0"/>
          </a:p>
        </p:txBody>
      </p:sp>
      <p:sp>
        <p:nvSpPr>
          <p:cNvPr id="36" name="Shape 34"/>
          <p:cNvSpPr/>
          <p:nvPr/>
        </p:nvSpPr>
        <p:spPr>
          <a:xfrm>
            <a:off x="511511" y="3399333"/>
            <a:ext cx="8276433" cy="0"/>
          </a:xfrm>
          <a:prstGeom prst="line">
            <a:avLst/>
          </a:prstGeom>
          <a:noFill/>
          <a:ln w="9525">
            <a:solidFill>
              <a:srgbClr val="E0E0E0"/>
            </a:solidFill>
            <a:prstDash val="solid"/>
          </a:ln>
        </p:spPr>
        <p:txBody>
          <a:bodyPr/>
          <a:lstStyle/>
          <a:p>
            <a:endParaRPr sz="2000"/>
          </a:p>
        </p:txBody>
      </p:sp>
      <p:sp>
        <p:nvSpPr>
          <p:cNvPr id="37" name="Text 35"/>
          <p:cNvSpPr/>
          <p:nvPr/>
        </p:nvSpPr>
        <p:spPr>
          <a:xfrm>
            <a:off x="545903" y="2996452"/>
            <a:ext cx="2228862" cy="325854"/>
          </a:xfrm>
          <a:prstGeom prst="rect">
            <a:avLst/>
          </a:prstGeom>
          <a:noFill/>
          <a:ln/>
        </p:spPr>
        <p:txBody>
          <a:bodyPr wrap="square" lIns="0" tIns="0" rIns="0" bIns="0" rtlCol="0" anchor="t"/>
          <a:lstStyle/>
          <a:p>
            <a:pPr marL="0" indent="0" algn="l">
              <a:lnSpc>
                <a:spcPts val="1200"/>
              </a:lnSpc>
              <a:buNone/>
            </a:pPr>
            <a:r>
              <a:rPr lang="fr-FR" sz="1300" b="1" dirty="0">
                <a:solidFill>
                  <a:srgbClr val="333333"/>
                </a:solidFill>
                <a:latin typeface="Open Sans" pitchFamily="34" charset="0"/>
                <a:ea typeface="Arial" pitchFamily="34" charset="-122"/>
                <a:cs typeface="Arial" pitchFamily="34" charset="-120"/>
              </a:rPr>
              <a:t>Mortalité néonatale </a:t>
            </a:r>
          </a:p>
          <a:p>
            <a:pPr marL="0" indent="0" algn="l">
              <a:lnSpc>
                <a:spcPts val="1200"/>
              </a:lnSpc>
              <a:buNone/>
            </a:pPr>
            <a:r>
              <a:rPr lang="fr-FR" sz="1000" dirty="0">
                <a:solidFill>
                  <a:srgbClr val="333333"/>
                </a:solidFill>
                <a:latin typeface="Open Sans" pitchFamily="34" charset="0"/>
                <a:ea typeface="Arial" pitchFamily="34" charset="-122"/>
                <a:cs typeface="Arial" pitchFamily="34" charset="-120"/>
              </a:rPr>
              <a:t>(pour 1,000 naissances vivantes)</a:t>
            </a:r>
            <a:endParaRPr lang="en-US" sz="1000" dirty="0"/>
          </a:p>
        </p:txBody>
      </p:sp>
      <p:sp>
        <p:nvSpPr>
          <p:cNvPr id="38" name="Text 36"/>
          <p:cNvSpPr/>
          <p:nvPr/>
        </p:nvSpPr>
        <p:spPr>
          <a:xfrm>
            <a:off x="2722128" y="3014065"/>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40</a:t>
            </a:r>
            <a:endParaRPr lang="en-US" sz="1300" b="1" dirty="0"/>
          </a:p>
        </p:txBody>
      </p:sp>
      <p:sp>
        <p:nvSpPr>
          <p:cNvPr id="39" name="Text 37"/>
          <p:cNvSpPr/>
          <p:nvPr/>
        </p:nvSpPr>
        <p:spPr>
          <a:xfrm>
            <a:off x="3611078" y="3014065"/>
            <a:ext cx="906729" cy="114300"/>
          </a:xfrm>
          <a:prstGeom prst="rect">
            <a:avLst/>
          </a:prstGeom>
          <a:noFill/>
          <a:ln/>
        </p:spPr>
        <p:txBody>
          <a:bodyPr wrap="square" lIns="0" tIns="0" rIns="0" bIns="0" rtlCol="0" anchor="t"/>
          <a:lstStyle/>
          <a:p>
            <a:pPr marL="0" indent="0" algn="ctr">
              <a:buNone/>
            </a:pPr>
            <a:r>
              <a:rPr lang="en-US" sz="1300" b="1" dirty="0">
                <a:solidFill>
                  <a:srgbClr val="333333"/>
                </a:solidFill>
                <a:latin typeface="Open Sans" pitchFamily="34" charset="0"/>
                <a:ea typeface="Arial" pitchFamily="34" charset="-122"/>
                <a:cs typeface="Arial" pitchFamily="34" charset="-120"/>
              </a:rPr>
              <a:t>26</a:t>
            </a:r>
            <a:endParaRPr lang="en-US" sz="1300" b="1" dirty="0"/>
          </a:p>
        </p:txBody>
      </p:sp>
      <p:sp>
        <p:nvSpPr>
          <p:cNvPr id="40" name="Text 38"/>
          <p:cNvSpPr/>
          <p:nvPr/>
        </p:nvSpPr>
        <p:spPr>
          <a:xfrm>
            <a:off x="4498759" y="3014065"/>
            <a:ext cx="1036219" cy="114300"/>
          </a:xfrm>
          <a:prstGeom prst="rect">
            <a:avLst/>
          </a:prstGeom>
          <a:noFill/>
          <a:ln/>
        </p:spPr>
        <p:txBody>
          <a:bodyPr wrap="square" lIns="0" tIns="0" rIns="0" bIns="0" rtlCol="0" anchor="t"/>
          <a:lstStyle/>
          <a:p>
            <a:pPr marL="0" indent="0" algn="ctr">
              <a:buNone/>
            </a:pPr>
            <a:r>
              <a:rPr lang="en-US" sz="1300" b="1" dirty="0">
                <a:solidFill>
                  <a:srgbClr val="F26522"/>
                </a:solidFill>
                <a:latin typeface="Open Sans" pitchFamily="34" charset="0"/>
                <a:ea typeface="Arial" pitchFamily="34" charset="-122"/>
                <a:cs typeface="Arial" pitchFamily="34" charset="-120"/>
              </a:rPr>
              <a:t>23</a:t>
            </a:r>
            <a:endParaRPr lang="en-US" sz="1300" dirty="0"/>
          </a:p>
        </p:txBody>
      </p:sp>
      <p:sp>
        <p:nvSpPr>
          <p:cNvPr id="41" name="Text 39"/>
          <p:cNvSpPr/>
          <p:nvPr/>
        </p:nvSpPr>
        <p:spPr>
          <a:xfrm>
            <a:off x="5480623" y="3004515"/>
            <a:ext cx="1036219" cy="114300"/>
          </a:xfrm>
          <a:prstGeom prst="rect">
            <a:avLst/>
          </a:prstGeom>
          <a:noFill/>
          <a:ln/>
        </p:spPr>
        <p:txBody>
          <a:bodyPr wrap="square" lIns="0" tIns="0" rIns="0" bIns="0" rtlCol="0" anchor="t"/>
          <a:lstStyle/>
          <a:p>
            <a:pPr marL="0" indent="0" algn="ctr">
              <a:buNone/>
            </a:pPr>
            <a:r>
              <a:rPr lang="en-US" sz="1300" b="1" dirty="0">
                <a:solidFill>
                  <a:srgbClr val="4CAF50"/>
                </a:solidFill>
                <a:latin typeface="Open Sans" pitchFamily="34" charset="0"/>
                <a:ea typeface="Arial" pitchFamily="34" charset="-122"/>
                <a:cs typeface="Arial" pitchFamily="34" charset="-120"/>
              </a:rPr>
              <a:t>12</a:t>
            </a:r>
            <a:endParaRPr lang="en-US" sz="1300" dirty="0"/>
          </a:p>
        </p:txBody>
      </p:sp>
      <p:sp>
        <p:nvSpPr>
          <p:cNvPr id="42" name="Text 40"/>
          <p:cNvSpPr/>
          <p:nvPr/>
        </p:nvSpPr>
        <p:spPr>
          <a:xfrm>
            <a:off x="6638872" y="2990253"/>
            <a:ext cx="2123527" cy="276224"/>
          </a:xfrm>
          <a:prstGeom prst="rect">
            <a:avLst/>
          </a:prstGeom>
          <a:noFill/>
          <a:ln/>
        </p:spPr>
        <p:txBody>
          <a:bodyPr wrap="square" lIns="0" tIns="0" rIns="0" bIns="0" rtlCol="0" anchor="t"/>
          <a:lstStyle/>
          <a:p>
            <a:pPr marL="0" indent="0" algn="l">
              <a:buNone/>
            </a:pPr>
            <a:r>
              <a:rPr lang="fr-FR" sz="1200" b="1" dirty="0">
                <a:solidFill>
                  <a:srgbClr val="C0392B"/>
                </a:solidFill>
                <a:latin typeface="Open Sans" pitchFamily="34" charset="0"/>
                <a:ea typeface="Arial" pitchFamily="34" charset="-122"/>
                <a:cs typeface="Arial" pitchFamily="34" charset="-120"/>
              </a:rPr>
              <a:t>Hors trajectoire (progrès les plus lents)</a:t>
            </a:r>
            <a:endParaRPr lang="en-US" sz="1200" dirty="0"/>
          </a:p>
        </p:txBody>
      </p:sp>
      <p:sp>
        <p:nvSpPr>
          <p:cNvPr id="43" name="Text 41"/>
          <p:cNvSpPr/>
          <p:nvPr/>
        </p:nvSpPr>
        <p:spPr>
          <a:xfrm>
            <a:off x="507201" y="3595464"/>
            <a:ext cx="8255198" cy="1082925"/>
          </a:xfrm>
          <a:prstGeom prst="rect">
            <a:avLst/>
          </a:prstGeom>
          <a:solidFill>
            <a:srgbClr val="E3F2FD"/>
          </a:solidFill>
          <a:ln/>
        </p:spPr>
        <p:txBody>
          <a:bodyPr wrap="square" rtlCol="0" anchor="ctr"/>
          <a:lstStyle/>
          <a:p>
            <a:pPr marL="0" indent="0">
              <a:buNone/>
            </a:pPr>
            <a:endParaRPr lang="en-US" sz="2000" dirty="0"/>
          </a:p>
        </p:txBody>
      </p:sp>
      <p:sp>
        <p:nvSpPr>
          <p:cNvPr id="44" name="Shape 42"/>
          <p:cNvSpPr/>
          <p:nvPr/>
        </p:nvSpPr>
        <p:spPr>
          <a:xfrm flipH="1">
            <a:off x="492025" y="3666500"/>
            <a:ext cx="0" cy="999909"/>
          </a:xfrm>
          <a:prstGeom prst="line">
            <a:avLst/>
          </a:prstGeom>
          <a:noFill/>
          <a:ln w="47625">
            <a:solidFill>
              <a:srgbClr val="009ADE"/>
            </a:solidFill>
            <a:prstDash val="solid"/>
          </a:ln>
        </p:spPr>
        <p:txBody>
          <a:bodyPr/>
          <a:lstStyle/>
          <a:p>
            <a:endParaRPr sz="2000"/>
          </a:p>
        </p:txBody>
      </p:sp>
      <p:sp>
        <p:nvSpPr>
          <p:cNvPr id="45" name="Text 43"/>
          <p:cNvSpPr/>
          <p:nvPr/>
        </p:nvSpPr>
        <p:spPr>
          <a:xfrm>
            <a:off x="628149" y="3711219"/>
            <a:ext cx="7983105" cy="945790"/>
          </a:xfrm>
          <a:prstGeom prst="rect">
            <a:avLst/>
          </a:prstGeom>
          <a:noFill/>
          <a:ln/>
        </p:spPr>
        <p:txBody>
          <a:bodyPr wrap="square" lIns="0" tIns="0" rIns="0" bIns="0" rtlCol="0" anchor="t"/>
          <a:lstStyle/>
          <a:p>
            <a:pPr marL="0" indent="0" algn="l">
              <a:lnSpc>
                <a:spcPts val="1400"/>
              </a:lnSpc>
              <a:buNone/>
            </a:pPr>
            <a:r>
              <a:rPr lang="fr-FR" sz="1300" dirty="0">
                <a:solidFill>
                  <a:srgbClr val="00205B"/>
                </a:solidFill>
                <a:latin typeface="Open Sans" pitchFamily="34" charset="0"/>
                <a:ea typeface="Arial" pitchFamily="34" charset="-122"/>
                <a:cs typeface="Arial" pitchFamily="34" charset="-120"/>
              </a:rPr>
              <a:t>L’Afrique a accompli des progrès réels en matière de santé maternelle et infantile depuis 2000, mais aucun des indicateurs n’est actuellement en bonne voie pour atteindre les cibles fixées pour 2030.</a:t>
            </a:r>
          </a:p>
          <a:p>
            <a:pPr marL="0" indent="0" algn="l">
              <a:lnSpc>
                <a:spcPts val="1400"/>
              </a:lnSpc>
              <a:buNone/>
            </a:pPr>
            <a:endParaRPr lang="en-US" sz="1400" dirty="0">
              <a:solidFill>
                <a:srgbClr val="00205B"/>
              </a:solidFill>
              <a:latin typeface="Open Sans" pitchFamily="34" charset="0"/>
              <a:ea typeface="Arial" pitchFamily="34" charset="-122"/>
              <a:cs typeface="Arial" pitchFamily="34" charset="-120"/>
            </a:endParaRPr>
          </a:p>
          <a:p>
            <a:pPr fontAlgn="t">
              <a:lnSpc>
                <a:spcPts val="1500"/>
              </a:lnSpc>
              <a:buNone/>
            </a:pPr>
            <a:r>
              <a:rPr lang="en-ZA" sz="1400" b="1" i="1" dirty="0">
                <a:solidFill>
                  <a:srgbClr val="00205B"/>
                </a:solidFill>
                <a:latin typeface="Open Sans" pitchFamily="34" charset="0"/>
                <a:cs typeface="Arial" pitchFamily="34" charset="-120"/>
              </a:rPr>
              <a:t>Les </a:t>
            </a:r>
            <a:r>
              <a:rPr lang="en-ZA" sz="1400" b="1" i="1" dirty="0" err="1">
                <a:solidFill>
                  <a:srgbClr val="00205B"/>
                </a:solidFill>
                <a:latin typeface="Open Sans" pitchFamily="34" charset="0"/>
                <a:cs typeface="Arial" pitchFamily="34" charset="-120"/>
              </a:rPr>
              <a:t>écarts</a:t>
            </a:r>
            <a:r>
              <a:rPr lang="en-ZA" sz="1400" b="1" i="1" dirty="0">
                <a:solidFill>
                  <a:srgbClr val="00205B"/>
                </a:solidFill>
                <a:latin typeface="Open Sans" pitchFamily="34" charset="0"/>
                <a:cs typeface="Arial" pitchFamily="34" charset="-120"/>
              </a:rPr>
              <a:t> les plus </a:t>
            </a:r>
            <a:r>
              <a:rPr lang="en-ZA" sz="1400" b="1" i="1" dirty="0" err="1">
                <a:solidFill>
                  <a:srgbClr val="00205B"/>
                </a:solidFill>
                <a:latin typeface="Open Sans" pitchFamily="34" charset="0"/>
                <a:cs typeface="Arial" pitchFamily="34" charset="-120"/>
              </a:rPr>
              <a:t>importants</a:t>
            </a:r>
            <a:r>
              <a:rPr lang="en-ZA" sz="1400" b="1" i="1" dirty="0">
                <a:solidFill>
                  <a:srgbClr val="00205B"/>
                </a:solidFill>
                <a:latin typeface="Open Sans" pitchFamily="34" charset="0"/>
                <a:cs typeface="Arial" pitchFamily="34" charset="-120"/>
              </a:rPr>
              <a:t> </a:t>
            </a:r>
            <a:r>
              <a:rPr lang="en-ZA" sz="1400" i="1" dirty="0" err="1">
                <a:solidFill>
                  <a:srgbClr val="00205B"/>
                </a:solidFill>
                <a:latin typeface="Open Sans" pitchFamily="34" charset="0"/>
                <a:cs typeface="Arial" pitchFamily="34" charset="-120"/>
              </a:rPr>
              <a:t>concernent</a:t>
            </a:r>
            <a:r>
              <a:rPr lang="en-ZA" sz="1400" i="1" dirty="0">
                <a:solidFill>
                  <a:srgbClr val="00205B"/>
                </a:solidFill>
                <a:latin typeface="Open Sans" pitchFamily="34" charset="0"/>
                <a:cs typeface="Arial" pitchFamily="34" charset="-120"/>
              </a:rPr>
              <a:t> </a:t>
            </a:r>
            <a:r>
              <a:rPr lang="en-ZA" sz="1400" b="1" i="1" dirty="0">
                <a:solidFill>
                  <a:srgbClr val="00205B"/>
                </a:solidFill>
                <a:latin typeface="Open Sans" pitchFamily="34" charset="0"/>
                <a:cs typeface="Arial" pitchFamily="34" charset="-120"/>
              </a:rPr>
              <a:t>la </a:t>
            </a:r>
            <a:r>
              <a:rPr lang="en-ZA" sz="1400" b="1" i="1" dirty="0" err="1">
                <a:solidFill>
                  <a:srgbClr val="00205B"/>
                </a:solidFill>
                <a:latin typeface="Open Sans" pitchFamily="34" charset="0"/>
                <a:cs typeface="Arial" pitchFamily="34" charset="-120"/>
              </a:rPr>
              <a:t>mortalité</a:t>
            </a:r>
            <a:r>
              <a:rPr lang="en-ZA" sz="1400" b="1" i="1" dirty="0">
                <a:solidFill>
                  <a:srgbClr val="00205B"/>
                </a:solidFill>
                <a:latin typeface="Open Sans" pitchFamily="34" charset="0"/>
                <a:cs typeface="Arial" pitchFamily="34" charset="-120"/>
              </a:rPr>
              <a:t> </a:t>
            </a:r>
            <a:r>
              <a:rPr lang="en-ZA" sz="1400" b="1" i="1" dirty="0" err="1">
                <a:solidFill>
                  <a:srgbClr val="00205B"/>
                </a:solidFill>
                <a:latin typeface="Open Sans" pitchFamily="34" charset="0"/>
                <a:cs typeface="Arial" pitchFamily="34" charset="-120"/>
              </a:rPr>
              <a:t>maternelle</a:t>
            </a:r>
            <a:r>
              <a:rPr lang="en-ZA" sz="1400" b="1" i="1" dirty="0">
                <a:solidFill>
                  <a:srgbClr val="00205B"/>
                </a:solidFill>
                <a:latin typeface="Open Sans" pitchFamily="34" charset="0"/>
                <a:cs typeface="Arial" pitchFamily="34" charset="-120"/>
              </a:rPr>
              <a:t> </a:t>
            </a:r>
            <a:r>
              <a:rPr lang="en-ZA" sz="1400" i="1" dirty="0">
                <a:solidFill>
                  <a:srgbClr val="00205B"/>
                </a:solidFill>
                <a:latin typeface="Open Sans" pitchFamily="34" charset="0"/>
                <a:cs typeface="Arial" pitchFamily="34" charset="-120"/>
              </a:rPr>
              <a:t>et </a:t>
            </a:r>
            <a:r>
              <a:rPr lang="en-ZA" sz="1400" b="1" i="1" dirty="0">
                <a:solidFill>
                  <a:srgbClr val="00205B"/>
                </a:solidFill>
                <a:latin typeface="Open Sans" pitchFamily="34" charset="0"/>
                <a:cs typeface="Arial" pitchFamily="34" charset="-120"/>
              </a:rPr>
              <a:t>la </a:t>
            </a:r>
            <a:r>
              <a:rPr lang="en-ZA" sz="1400" b="1" i="1" dirty="0" err="1">
                <a:solidFill>
                  <a:srgbClr val="00205B"/>
                </a:solidFill>
                <a:latin typeface="Open Sans" pitchFamily="34" charset="0"/>
                <a:cs typeface="Arial" pitchFamily="34" charset="-120"/>
              </a:rPr>
              <a:t>mortalité</a:t>
            </a:r>
            <a:r>
              <a:rPr lang="en-ZA" sz="1400" b="1" i="1" dirty="0">
                <a:solidFill>
                  <a:srgbClr val="00205B"/>
                </a:solidFill>
                <a:latin typeface="Open Sans" pitchFamily="34" charset="0"/>
                <a:cs typeface="Arial" pitchFamily="34" charset="-120"/>
              </a:rPr>
              <a:t> </a:t>
            </a:r>
            <a:r>
              <a:rPr lang="en-ZA" sz="1400" b="1" i="1" dirty="0" err="1">
                <a:solidFill>
                  <a:srgbClr val="00205B"/>
                </a:solidFill>
                <a:latin typeface="Open Sans" pitchFamily="34" charset="0"/>
                <a:cs typeface="Arial" pitchFamily="34" charset="-120"/>
              </a:rPr>
              <a:t>néonatale</a:t>
            </a:r>
            <a:r>
              <a:rPr lang="en-ZA" sz="1400" i="1" dirty="0">
                <a:solidFill>
                  <a:srgbClr val="00205B"/>
                </a:solidFill>
                <a:latin typeface="Open Sans" pitchFamily="34" charset="0"/>
                <a:cs typeface="Arial" pitchFamily="34" charset="-120"/>
              </a:rPr>
              <a:t>, pour </a:t>
            </a:r>
            <a:r>
              <a:rPr lang="en-ZA" sz="1400" i="1" dirty="0" err="1">
                <a:solidFill>
                  <a:srgbClr val="00205B"/>
                </a:solidFill>
                <a:latin typeface="Open Sans" pitchFamily="34" charset="0"/>
                <a:cs typeface="Arial" pitchFamily="34" charset="-120"/>
              </a:rPr>
              <a:t>lesquelles</a:t>
            </a:r>
            <a:r>
              <a:rPr lang="en-ZA" sz="1400" i="1" dirty="0">
                <a:solidFill>
                  <a:srgbClr val="00205B"/>
                </a:solidFill>
                <a:latin typeface="Open Sans" pitchFamily="34" charset="0"/>
                <a:cs typeface="Arial" pitchFamily="34" charset="-120"/>
              </a:rPr>
              <a:t> le </a:t>
            </a:r>
            <a:r>
              <a:rPr lang="en-ZA" sz="1400" i="1" dirty="0" err="1">
                <a:solidFill>
                  <a:srgbClr val="00205B"/>
                </a:solidFill>
                <a:latin typeface="Open Sans" pitchFamily="34" charset="0"/>
                <a:cs typeface="Arial" pitchFamily="34" charset="-120"/>
              </a:rPr>
              <a:t>rythme</a:t>
            </a:r>
            <a:r>
              <a:rPr lang="en-ZA" sz="1400" i="1" dirty="0">
                <a:solidFill>
                  <a:srgbClr val="00205B"/>
                </a:solidFill>
                <a:latin typeface="Open Sans" pitchFamily="34" charset="0"/>
                <a:cs typeface="Arial" pitchFamily="34" charset="-120"/>
              </a:rPr>
              <a:t> des </a:t>
            </a:r>
            <a:r>
              <a:rPr lang="en-ZA" sz="1400" i="1" dirty="0" err="1">
                <a:solidFill>
                  <a:srgbClr val="00205B"/>
                </a:solidFill>
                <a:latin typeface="Open Sans" pitchFamily="34" charset="0"/>
                <a:cs typeface="Arial" pitchFamily="34" charset="-120"/>
              </a:rPr>
              <a:t>progrès</a:t>
            </a:r>
            <a:r>
              <a:rPr lang="en-ZA" sz="1400" i="1" dirty="0">
                <a:solidFill>
                  <a:srgbClr val="00205B"/>
                </a:solidFill>
                <a:latin typeface="Open Sans" pitchFamily="34" charset="0"/>
                <a:cs typeface="Arial" pitchFamily="34" charset="-120"/>
              </a:rPr>
              <a:t> </a:t>
            </a:r>
            <a:r>
              <a:rPr lang="en-ZA" sz="1400" i="1" dirty="0" err="1">
                <a:solidFill>
                  <a:srgbClr val="00205B"/>
                </a:solidFill>
                <a:latin typeface="Open Sans" pitchFamily="34" charset="0"/>
                <a:cs typeface="Arial" pitchFamily="34" charset="-120"/>
              </a:rPr>
              <a:t>devra</a:t>
            </a:r>
            <a:r>
              <a:rPr lang="en-ZA" sz="1400" i="1" dirty="0">
                <a:solidFill>
                  <a:srgbClr val="00205B"/>
                </a:solidFill>
                <a:latin typeface="Open Sans" pitchFamily="34" charset="0"/>
                <a:cs typeface="Arial" pitchFamily="34" charset="-120"/>
              </a:rPr>
              <a:t> </a:t>
            </a:r>
            <a:r>
              <a:rPr lang="en-ZA" sz="1400" i="1" dirty="0" err="1">
                <a:solidFill>
                  <a:srgbClr val="00205B"/>
                </a:solidFill>
                <a:latin typeface="Open Sans" pitchFamily="34" charset="0"/>
                <a:cs typeface="Arial" pitchFamily="34" charset="-120"/>
              </a:rPr>
              <a:t>s’accélérer</a:t>
            </a:r>
            <a:r>
              <a:rPr lang="en-ZA" sz="1400" i="1" dirty="0">
                <a:solidFill>
                  <a:srgbClr val="00205B"/>
                </a:solidFill>
                <a:latin typeface="Open Sans" pitchFamily="34" charset="0"/>
                <a:cs typeface="Arial" pitchFamily="34" charset="-120"/>
              </a:rPr>
              <a:t> </a:t>
            </a:r>
            <a:r>
              <a:rPr lang="en-ZA" sz="1400" i="1" dirty="0" err="1">
                <a:solidFill>
                  <a:srgbClr val="00205B"/>
                </a:solidFill>
                <a:latin typeface="Open Sans" pitchFamily="34" charset="0"/>
                <a:cs typeface="Arial" pitchFamily="34" charset="-120"/>
              </a:rPr>
              <a:t>considérablement</a:t>
            </a:r>
            <a:r>
              <a:rPr lang="en-ZA" sz="1400" i="1" dirty="0">
                <a:solidFill>
                  <a:srgbClr val="00205B"/>
                </a:solidFill>
                <a:latin typeface="Open Sans" pitchFamily="34" charset="0"/>
                <a:cs typeface="Arial" pitchFamily="34" charset="-120"/>
              </a:rPr>
              <a:t>.</a:t>
            </a:r>
          </a:p>
          <a:p>
            <a:pPr marL="0" indent="0" algn="l">
              <a:lnSpc>
                <a:spcPts val="1500"/>
              </a:lnSpc>
              <a:buNone/>
            </a:pPr>
            <a:endParaRPr lang="en-US" sz="1400" i="1" dirty="0"/>
          </a:p>
        </p:txBody>
      </p:sp>
      <p:sp>
        <p:nvSpPr>
          <p:cNvPr id="46" name="Text 44"/>
          <p:cNvSpPr/>
          <p:nvPr/>
        </p:nvSpPr>
        <p:spPr>
          <a:xfrm>
            <a:off x="0" y="4965799"/>
            <a:ext cx="9144000" cy="177701"/>
          </a:xfrm>
          <a:prstGeom prst="rect">
            <a:avLst/>
          </a:prstGeom>
          <a:solidFill>
            <a:srgbClr val="00205B"/>
          </a:solidFill>
          <a:ln/>
        </p:spPr>
        <p:txBody>
          <a:bodyPr wrap="square" rtlCol="0" anchor="ctr"/>
          <a:lstStyle/>
          <a:p>
            <a:pPr marL="0" indent="0">
              <a:buNone/>
            </a:pPr>
            <a:endParaRPr lang="en-US" dirty="0"/>
          </a:p>
        </p:txBody>
      </p:sp>
      <p:sp>
        <p:nvSpPr>
          <p:cNvPr id="47" name="TextBox 46"/>
          <p:cNvSpPr txBox="1"/>
          <p:nvPr/>
        </p:nvSpPr>
        <p:spPr>
          <a:xfrm>
            <a:off x="317449" y="4946927"/>
            <a:ext cx="6798963" cy="215444"/>
          </a:xfrm>
          <a:prstGeom prst="rect">
            <a:avLst/>
          </a:prstGeom>
          <a:noFill/>
        </p:spPr>
        <p:txBody>
          <a:bodyPr wrap="square">
            <a:spAutoFit/>
          </a:bodyPr>
          <a:lstStyle/>
          <a:p>
            <a:pPr>
              <a:defRPr sz="600">
                <a:solidFill>
                  <a:srgbClr val="7FC8E8"/>
                </a:solidFill>
                <a:latin typeface="Open Sans"/>
              </a:defRPr>
            </a:pPr>
            <a:r>
              <a:rPr lang="fr-FR" sz="800" dirty="0"/>
              <a:t>Sources : OMS, MMEIG, 2025 | UN IGME, 2024 | Estimations sanitaires mondiales de l’OMS (GHE), 2024</a:t>
            </a:r>
            <a:endParaRPr sz="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00205B"/>
        </a:solidFill>
        <a:effectLst/>
      </p:bgPr>
    </p:bg>
    <p:spTree>
      <p:nvGrpSpPr>
        <p:cNvPr id="1" name=""/>
        <p:cNvGrpSpPr/>
        <p:nvPr/>
      </p:nvGrpSpPr>
      <p:grpSpPr>
        <a:xfrm>
          <a:off x="0" y="0"/>
          <a:ext cx="0" cy="0"/>
          <a:chOff x="0" y="0"/>
          <a:chExt cx="0" cy="0"/>
        </a:xfrm>
      </p:grpSpPr>
      <p:sp>
        <p:nvSpPr>
          <p:cNvPr id="2" name="Text 0"/>
          <p:cNvSpPr/>
          <p:nvPr/>
        </p:nvSpPr>
        <p:spPr>
          <a:xfrm>
            <a:off x="0" y="0"/>
            <a:ext cx="9144000" cy="63401"/>
          </a:xfrm>
          <a:prstGeom prst="rect">
            <a:avLst/>
          </a:prstGeom>
          <a:solidFill>
            <a:srgbClr val="009ADE"/>
          </a:solidFill>
          <a:ln/>
        </p:spPr>
        <p:txBody>
          <a:bodyPr wrap="square" rtlCol="0" anchor="ctr"/>
          <a:lstStyle/>
          <a:p>
            <a:pPr marL="0" indent="0">
              <a:buNone/>
            </a:pPr>
            <a:endParaRPr lang="en-US" dirty="0"/>
          </a:p>
        </p:txBody>
      </p:sp>
      <p:sp>
        <p:nvSpPr>
          <p:cNvPr id="3" name="Text 1"/>
          <p:cNvSpPr/>
          <p:nvPr/>
        </p:nvSpPr>
        <p:spPr>
          <a:xfrm>
            <a:off x="2761729" y="1160562"/>
            <a:ext cx="3620542" cy="409575"/>
          </a:xfrm>
          <a:prstGeom prst="rect">
            <a:avLst/>
          </a:prstGeom>
          <a:noFill/>
          <a:ln/>
        </p:spPr>
        <p:txBody>
          <a:bodyPr wrap="square" lIns="0" tIns="0" rIns="0" bIns="0" rtlCol="0" anchor="t"/>
          <a:lstStyle/>
          <a:p>
            <a:pPr algn="ctr"/>
            <a:r>
              <a:rPr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Merci</a:t>
            </a:r>
          </a:p>
        </p:txBody>
      </p:sp>
      <p:sp>
        <p:nvSpPr>
          <p:cNvPr id="4" name="Text 2"/>
          <p:cNvSpPr/>
          <p:nvPr/>
        </p:nvSpPr>
        <p:spPr>
          <a:xfrm>
            <a:off x="4064050" y="1760637"/>
            <a:ext cx="1015901" cy="38100"/>
          </a:xfrm>
          <a:prstGeom prst="rect">
            <a:avLst/>
          </a:prstGeom>
          <a:solidFill>
            <a:srgbClr val="F26522"/>
          </a:solidFill>
          <a:ln/>
        </p:spPr>
        <p:txBody>
          <a:bodyPr wrap="square" rtlCol="0" anchor="ctr"/>
          <a:lstStyle/>
          <a:p>
            <a:pPr marL="0" indent="0">
              <a:buNone/>
            </a:pPr>
            <a:endParaRPr lang="en-US" dirty="0"/>
          </a:p>
        </p:txBody>
      </p:sp>
      <p:sp>
        <p:nvSpPr>
          <p:cNvPr id="5" name="Text 3"/>
          <p:cNvSpPr/>
          <p:nvPr/>
        </p:nvSpPr>
        <p:spPr>
          <a:xfrm>
            <a:off x="695340" y="2075097"/>
            <a:ext cx="8186265" cy="567312"/>
          </a:xfrm>
          <a:prstGeom prst="rect">
            <a:avLst/>
          </a:prstGeom>
          <a:noFill/>
          <a:ln/>
        </p:spPr>
        <p:txBody>
          <a:bodyPr wrap="square" lIns="0" tIns="0" rIns="0" bIns="0" rtlCol="0" anchor="t"/>
          <a:lstStyle/>
          <a:p>
            <a:r>
              <a:rPr sz="2400" dirty="0">
                <a:solidFill>
                  <a:srgbClr val="7FC8E8"/>
                </a:solidFill>
                <a:latin typeface="Open Sans" pitchFamily="34" charset="0"/>
                <a:cs typeface="Arial" pitchFamily="34" charset="-120"/>
              </a:rPr>
              <a:t>Les </a:t>
            </a:r>
            <a:r>
              <a:rPr sz="2400" dirty="0" err="1">
                <a:solidFill>
                  <a:srgbClr val="7FC8E8"/>
                </a:solidFill>
                <a:latin typeface="Open Sans" pitchFamily="34" charset="0"/>
                <a:cs typeface="Arial" pitchFamily="34" charset="-120"/>
              </a:rPr>
              <a:t>progrès</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sont</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réels</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mais</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une</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accélération</a:t>
            </a:r>
            <a:r>
              <a:rPr sz="2400" dirty="0">
                <a:solidFill>
                  <a:srgbClr val="7FC8E8"/>
                </a:solidFill>
                <a:latin typeface="Open Sans" pitchFamily="34" charset="0"/>
                <a:cs typeface="Arial" pitchFamily="34" charset="-120"/>
              </a:rPr>
              <a:t> est </a:t>
            </a:r>
            <a:r>
              <a:rPr sz="2400" dirty="0" err="1">
                <a:solidFill>
                  <a:srgbClr val="7FC8E8"/>
                </a:solidFill>
                <a:latin typeface="Open Sans" pitchFamily="34" charset="0"/>
                <a:cs typeface="Arial" pitchFamily="34" charset="-120"/>
              </a:rPr>
              <a:t>urgente</a:t>
            </a:r>
            <a:r>
              <a:rPr sz="2400" dirty="0">
                <a:solidFill>
                  <a:srgbClr val="7FC8E8"/>
                </a:solidFill>
                <a:latin typeface="Open Sans" pitchFamily="34" charset="0"/>
                <a:cs typeface="Arial" pitchFamily="34" charset="-120"/>
              </a:rPr>
              <a:t>.</a:t>
            </a:r>
          </a:p>
        </p:txBody>
      </p:sp>
      <p:sp>
        <p:nvSpPr>
          <p:cNvPr id="6" name="Text 4"/>
          <p:cNvSpPr/>
          <p:nvPr/>
        </p:nvSpPr>
        <p:spPr>
          <a:xfrm>
            <a:off x="1089330" y="2776047"/>
            <a:ext cx="6973294" cy="817943"/>
          </a:xfrm>
          <a:prstGeom prst="rect">
            <a:avLst/>
          </a:prstGeom>
          <a:noFill/>
          <a:ln/>
        </p:spPr>
        <p:txBody>
          <a:bodyPr wrap="square" lIns="0" tIns="0" rIns="0" bIns="0" rtlCol="0" anchor="t"/>
          <a:lstStyle/>
          <a:p>
            <a:pPr algn="ctr"/>
            <a:r>
              <a:rPr sz="2400" dirty="0" err="1">
                <a:solidFill>
                  <a:srgbClr val="7FC8E8"/>
                </a:solidFill>
                <a:latin typeface="Open Sans" pitchFamily="34" charset="0"/>
                <a:cs typeface="Arial" pitchFamily="34" charset="-120"/>
              </a:rPr>
              <a:t>Chaque</a:t>
            </a:r>
            <a:r>
              <a:rPr sz="2400" dirty="0">
                <a:solidFill>
                  <a:srgbClr val="7FC8E8"/>
                </a:solidFill>
                <a:latin typeface="Open Sans" pitchFamily="34" charset="0"/>
                <a:cs typeface="Arial" pitchFamily="34" charset="-120"/>
              </a:rPr>
              <a:t> vie </a:t>
            </a:r>
            <a:r>
              <a:rPr sz="2400" dirty="0" err="1">
                <a:solidFill>
                  <a:srgbClr val="7FC8E8"/>
                </a:solidFill>
                <a:latin typeface="Open Sans" pitchFamily="34" charset="0"/>
                <a:cs typeface="Arial" pitchFamily="34" charset="-120"/>
              </a:rPr>
              <a:t>sauvée</a:t>
            </a:r>
            <a:r>
              <a:rPr sz="2400" dirty="0">
                <a:solidFill>
                  <a:srgbClr val="7FC8E8"/>
                </a:solidFill>
                <a:latin typeface="Open Sans" pitchFamily="34" charset="0"/>
                <a:cs typeface="Arial" pitchFamily="34" charset="-120"/>
              </a:rPr>
              <a:t> est un pas vers </a:t>
            </a:r>
            <a:r>
              <a:rPr sz="2400" dirty="0" err="1">
                <a:solidFill>
                  <a:srgbClr val="7FC8E8"/>
                </a:solidFill>
                <a:latin typeface="Open Sans" pitchFamily="34" charset="0"/>
                <a:cs typeface="Arial" pitchFamily="34" charset="-120"/>
              </a:rPr>
              <a:t>une</a:t>
            </a:r>
            <a:r>
              <a:rPr sz="2400" dirty="0">
                <a:solidFill>
                  <a:srgbClr val="7FC8E8"/>
                </a:solidFill>
                <a:latin typeface="Open Sans" pitchFamily="34" charset="0"/>
                <a:cs typeface="Arial" pitchFamily="34" charset="-120"/>
              </a:rPr>
              <a:t> Afrique </a:t>
            </a:r>
            <a:r>
              <a:rPr sz="2400" dirty="0" err="1">
                <a:solidFill>
                  <a:srgbClr val="7FC8E8"/>
                </a:solidFill>
                <a:latin typeface="Open Sans" pitchFamily="34" charset="0"/>
                <a:cs typeface="Arial" pitchFamily="34" charset="-120"/>
              </a:rPr>
              <a:t>en</a:t>
            </a:r>
            <a:r>
              <a:rPr sz="2400" dirty="0">
                <a:solidFill>
                  <a:srgbClr val="7FC8E8"/>
                </a:solidFill>
                <a:latin typeface="Open Sans" pitchFamily="34" charset="0"/>
                <a:cs typeface="Arial" pitchFamily="34" charset="-120"/>
              </a:rPr>
              <a:t> </a:t>
            </a:r>
            <a:r>
              <a:rPr sz="2400" dirty="0" err="1">
                <a:solidFill>
                  <a:srgbClr val="7FC8E8"/>
                </a:solidFill>
                <a:latin typeface="Open Sans" pitchFamily="34" charset="0"/>
                <a:cs typeface="Arial" pitchFamily="34" charset="-120"/>
              </a:rPr>
              <a:t>meilleure</a:t>
            </a:r>
            <a:r>
              <a:rPr sz="2400" dirty="0">
                <a:solidFill>
                  <a:srgbClr val="7FC8E8"/>
                </a:solidFill>
                <a:latin typeface="Open Sans" pitchFamily="34" charset="0"/>
                <a:cs typeface="Arial" pitchFamily="34" charset="-120"/>
              </a:rPr>
              <a:t> santé.</a:t>
            </a:r>
          </a:p>
        </p:txBody>
      </p:sp>
      <p:sp>
        <p:nvSpPr>
          <p:cNvPr id="7" name="Text 5"/>
          <p:cNvSpPr/>
          <p:nvPr/>
        </p:nvSpPr>
        <p:spPr>
          <a:xfrm>
            <a:off x="2435724" y="3982938"/>
            <a:ext cx="4577325" cy="459212"/>
          </a:xfrm>
          <a:prstGeom prst="rect">
            <a:avLst/>
          </a:prstGeom>
          <a:noFill/>
          <a:ln/>
        </p:spPr>
        <p:txBody>
          <a:bodyPr wrap="square" lIns="0" tIns="0" rIns="0" bIns="0" rtlCol="0" anchor="t"/>
          <a:lstStyle/>
          <a:p>
            <a:pPr algn="ctr">
              <a:spcBef>
                <a:spcPts val="500"/>
              </a:spcBef>
              <a:spcAft>
                <a:spcPts val="500"/>
              </a:spcAft>
            </a:pPr>
            <a:r>
              <a:rPr lang="fr-FR" sz="1200" dirty="0">
                <a:solidFill>
                  <a:schemeClr val="bg1"/>
                </a:solidFill>
                <a:latin typeface="Open Sans" pitchFamily="34" charset="0"/>
                <a:ea typeface="Arial" pitchFamily="34" charset="-122"/>
                <a:cs typeface="Arial" pitchFamily="34" charset="-120"/>
              </a:rPr>
              <a:t>Région Africaine de l’Organisation Mondiale de la Santé (OMS)</a:t>
            </a:r>
            <a:endParaRPr lang="en-US" sz="1200" dirty="0">
              <a:solidFill>
                <a:schemeClr val="bg1"/>
              </a:solidFill>
            </a:endParaRPr>
          </a:p>
        </p:txBody>
      </p:sp>
      <p:sp>
        <p:nvSpPr>
          <p:cNvPr id="9" name="Text 7"/>
          <p:cNvSpPr/>
          <p:nvPr/>
        </p:nvSpPr>
        <p:spPr>
          <a:xfrm>
            <a:off x="2225489" y="4571660"/>
            <a:ext cx="5125965" cy="253900"/>
          </a:xfrm>
          <a:prstGeom prst="rect">
            <a:avLst/>
          </a:prstGeom>
          <a:noFill/>
          <a:ln/>
        </p:spPr>
        <p:txBody>
          <a:bodyPr wrap="square" lIns="0" tIns="0" rIns="0" bIns="0" rtlCol="0" anchor="t"/>
          <a:lstStyle/>
          <a:p>
            <a:pPr marL="0" indent="0" algn="ctr">
              <a:spcBef>
                <a:spcPts val="1500"/>
              </a:spcBef>
              <a:buNone/>
            </a:pPr>
            <a:r>
              <a:rPr lang="fr-FR" sz="800" dirty="0">
                <a:solidFill>
                  <a:srgbClr val="7FC8E8"/>
                </a:solidFill>
                <a:latin typeface="Open Sans" pitchFamily="34" charset="0"/>
                <a:ea typeface="Arial" pitchFamily="34" charset="-122"/>
                <a:cs typeface="Arial" pitchFamily="34" charset="-120"/>
              </a:rPr>
              <a:t>Données : Perspectives de la population mondiale des Nations Unies (UN WPP), 2024 | Estimations sanitaires mondiales de l’OMS (GHE), 2024 | UN IGME, 2024 | OMS, MMEIG, 2025</a:t>
            </a:r>
            <a:endParaRPr lang="en-US" sz="800" dirty="0"/>
          </a:p>
        </p:txBody>
      </p:sp>
      <p:sp>
        <p:nvSpPr>
          <p:cNvPr id="10" name="Text 8"/>
          <p:cNvSpPr/>
          <p:nvPr/>
        </p:nvSpPr>
        <p:spPr>
          <a:xfrm>
            <a:off x="0" y="4889599"/>
            <a:ext cx="9144000" cy="253901"/>
          </a:xfrm>
          <a:prstGeom prst="rect">
            <a:avLst/>
          </a:prstGeom>
          <a:solidFill>
            <a:srgbClr val="001A49"/>
          </a:solidFill>
          <a:ln/>
        </p:spPr>
        <p:txBody>
          <a:bodyPr wrap="square" rtlCol="0" anchor="ctr"/>
          <a:lstStyle/>
          <a:p>
            <a:pPr marL="0" indent="0">
              <a:buNone/>
            </a:pP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3370</TotalTime>
  <Words>2615</Words>
  <Application>Microsoft Office PowerPoint</Application>
  <PresentationFormat>On-screen Show (16:9)</PresentationFormat>
  <Paragraphs>239</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Open Sans</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Mortality in the African Region: Trends, Progress, and the Road to 2030</dc:title>
  <dc:subject>PptxGenJS Presentation</dc:subject>
  <dc:creator>Debbie Bradshaw | SAMRC</dc:creator>
  <cp:lastModifiedBy>Debbie Bradshaw | SAMRC</cp:lastModifiedBy>
  <cp:revision>8</cp:revision>
  <dcterms:created xsi:type="dcterms:W3CDTF">2026-07-19T18:33:14Z</dcterms:created>
  <dcterms:modified xsi:type="dcterms:W3CDTF">2026-07-22T15:20:17Z</dcterms:modified>
</cp:coreProperties>
</file>