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75" r:id="rId4"/>
    <p:sldId id="259" r:id="rId5"/>
    <p:sldId id="261" r:id="rId6"/>
    <p:sldId id="262" r:id="rId7"/>
    <p:sldId id="276" r:id="rId8"/>
    <p:sldId id="264" r:id="rId9"/>
    <p:sldId id="277" r:id="rId10"/>
    <p:sldId id="278" r:id="rId11"/>
    <p:sldId id="267" r:id="rId12"/>
    <p:sldId id="268" r:id="rId13"/>
    <p:sldId id="269" r:id="rId14"/>
    <p:sldId id="270" r:id="rId15"/>
    <p:sldId id="271" r:id="rId16"/>
    <p:sldId id="272" r:id="rId17"/>
    <p:sldId id="273"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8616A-E3CF-4A65-A3B6-AC712D158AE6}" v="11" dt="2026-07-20T15:54:12.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3" d="100"/>
          <a:sy n="53" d="100"/>
        </p:scale>
        <p:origin x="32"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Male</c:v>
                </c:pt>
              </c:strCache>
            </c:strRef>
          </c:tx>
          <c:spPr>
            <a:solidFill>
              <a:srgbClr val="009ADE"/>
            </a:solidFill>
            <a:effectLst/>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Sheet1!$B$2:$B$18</c:f>
              <c:numCache>
                <c:formatCode>General</c:formatCode>
                <c:ptCount val="17"/>
                <c:pt idx="0">
                  <c:v>-113.08499999999999</c:v>
                </c:pt>
                <c:pt idx="1">
                  <c:v>-104.246</c:v>
                </c:pt>
                <c:pt idx="2">
                  <c:v>-96.52</c:v>
                </c:pt>
                <c:pt idx="3">
                  <c:v>-87.849000000000004</c:v>
                </c:pt>
                <c:pt idx="4">
                  <c:v>-77.754999999999995</c:v>
                </c:pt>
                <c:pt idx="5">
                  <c:v>-67.278999999999996</c:v>
                </c:pt>
                <c:pt idx="6">
                  <c:v>-56.917000000000002</c:v>
                </c:pt>
                <c:pt idx="7">
                  <c:v>-47.212000000000003</c:v>
                </c:pt>
                <c:pt idx="8">
                  <c:v>-38.533999999999999</c:v>
                </c:pt>
                <c:pt idx="9">
                  <c:v>-31.027999999999999</c:v>
                </c:pt>
                <c:pt idx="10">
                  <c:v>-24.393999999999998</c:v>
                </c:pt>
                <c:pt idx="11">
                  <c:v>-18.753</c:v>
                </c:pt>
                <c:pt idx="12">
                  <c:v>-13.739000000000001</c:v>
                </c:pt>
                <c:pt idx="13">
                  <c:v>-9.5749999999999993</c:v>
                </c:pt>
                <c:pt idx="14">
                  <c:v>-6.2460000000000004</c:v>
                </c:pt>
                <c:pt idx="15">
                  <c:v>-3.6949999999999998</c:v>
                </c:pt>
                <c:pt idx="16">
                  <c:v>-2.8580000000000001</c:v>
                </c:pt>
              </c:numCache>
            </c:numRef>
          </c:val>
          <c:extLst>
            <c:ext xmlns:c16="http://schemas.microsoft.com/office/drawing/2014/chart" uri="{C3380CC4-5D6E-409C-BE32-E72D297353CC}">
              <c16:uniqueId val="{00000000-C7EA-D747-ADF5-950C209FBD82}"/>
            </c:ext>
          </c:extLst>
        </c:ser>
        <c:ser>
          <c:idx val="1"/>
          <c:order val="1"/>
          <c:tx>
            <c:strRef>
              <c:f>Sheet1!$C$1</c:f>
              <c:strCache>
                <c:ptCount val="1"/>
                <c:pt idx="0">
                  <c:v>Female</c:v>
                </c:pt>
              </c:strCache>
            </c:strRef>
          </c:tx>
          <c:spPr>
            <a:solidFill>
              <a:srgbClr val="F26522"/>
            </a:solidFill>
            <a:effectLst/>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Sheet1!$C$2:$C$18</c:f>
              <c:numCache>
                <c:formatCode>General</c:formatCode>
                <c:ptCount val="17"/>
                <c:pt idx="0">
                  <c:v>110.74</c:v>
                </c:pt>
                <c:pt idx="1">
                  <c:v>102.212</c:v>
                </c:pt>
                <c:pt idx="2">
                  <c:v>94.879000000000005</c:v>
                </c:pt>
                <c:pt idx="3">
                  <c:v>86.828999999999994</c:v>
                </c:pt>
                <c:pt idx="4">
                  <c:v>77.622</c:v>
                </c:pt>
                <c:pt idx="5">
                  <c:v>67.796999999999997</c:v>
                </c:pt>
                <c:pt idx="6">
                  <c:v>57.841000000000001</c:v>
                </c:pt>
                <c:pt idx="7">
                  <c:v>48.378</c:v>
                </c:pt>
                <c:pt idx="8">
                  <c:v>39.762</c:v>
                </c:pt>
                <c:pt idx="9">
                  <c:v>32.351999999999997</c:v>
                </c:pt>
                <c:pt idx="10">
                  <c:v>25.834</c:v>
                </c:pt>
                <c:pt idx="11">
                  <c:v>20.207999999999998</c:v>
                </c:pt>
                <c:pt idx="12">
                  <c:v>15.153</c:v>
                </c:pt>
                <c:pt idx="13">
                  <c:v>10.922000000000001</c:v>
                </c:pt>
                <c:pt idx="14">
                  <c:v>7.423</c:v>
                </c:pt>
                <c:pt idx="15">
                  <c:v>4.6210000000000004</c:v>
                </c:pt>
                <c:pt idx="16">
                  <c:v>3.976</c:v>
                </c:pt>
              </c:numCache>
            </c:numRef>
          </c:val>
          <c:extLst>
            <c:ext xmlns:c16="http://schemas.microsoft.com/office/drawing/2014/chart" uri="{C3380CC4-5D6E-409C-BE32-E72D297353CC}">
              <c16:uniqueId val="{00000001-C7EA-D747-ADF5-950C209FBD82}"/>
            </c:ext>
          </c:extLst>
        </c:ser>
        <c:dLbls>
          <c:showLegendKey val="0"/>
          <c:showVal val="0"/>
          <c:showCatName val="0"/>
          <c:showSerName val="0"/>
          <c:showPercent val="0"/>
          <c:showBubbleSize val="0"/>
        </c:dLbls>
        <c:gapWidth val="5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20"/>
          <c:min val="-120"/>
        </c:scaling>
        <c:delete val="0"/>
        <c:axPos val="b"/>
        <c:majorGridlines>
          <c:spPr>
            <a:ln w="12700" cap="flat">
              <a:solidFill>
                <a:srgbClr val="888888"/>
              </a:solidFill>
              <a:prstDash val="solid"/>
              <a:round/>
            </a:ln>
          </c:spPr>
        </c:majorGridlines>
        <c:title>
          <c:tx>
            <c:rich>
              <a:bodyPr/>
              <a:lstStyle/>
              <a:p>
                <a:pPr>
                  <a:defRPr sz="800" b="0" i="0" u="none" strike="noStrike">
                    <a:solidFill>
                      <a:srgbClr val="000000"/>
                    </a:solidFill>
                    <a:latin typeface="Arial"/>
                  </a:defRPr>
                </a:pPr>
                <a:r>
                  <a:rPr lang="en-US" sz="800" b="0" i="0" u="none" strike="noStrike">
                    <a:solidFill>
                      <a:srgbClr val="000000"/>
                    </a:solidFill>
                    <a:latin typeface="Arial"/>
                  </a:rPr>
                  <a:t>Population (millions)</a:t>
                </a:r>
              </a:p>
            </c:rich>
          </c:tx>
          <c:overlay val="0"/>
        </c:title>
        <c:numFmt formatCode="#,##0;#,##0"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30"/>
      </c:valAx>
      <c:spPr>
        <a:noFill/>
        <a:ln>
          <a:noFill/>
        </a:ln>
        <a:effectLst/>
      </c:spPr>
    </c:plotArea>
    <c:legend>
      <c:legendPos val="t"/>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Total Deaths (millions)</c:v>
                </c:pt>
              </c:strCache>
            </c:strRef>
          </c:tx>
          <c:spPr>
            <a:ln w="38100" cap="flat">
              <a:solidFill>
                <a:srgbClr val="00205B"/>
              </a:solidFill>
              <a:prstDash val="solid"/>
              <a:round/>
            </a:ln>
            <a:effectLst/>
          </c:spPr>
          <c:marker>
            <c:symbol val="circle"/>
            <c:size val="8"/>
            <c:spPr>
              <a:solidFill>
                <a:srgbClr val="00205B"/>
              </a:solidFill>
              <a:ln w="9525" cap="flat">
                <a:solidFill>
                  <a:srgbClr val="00205B"/>
                </a:solidFill>
                <a:prstDash val="solid"/>
                <a:round/>
              </a:ln>
              <a:effectLst/>
            </c:spPr>
          </c:marker>
          <c:dLbls>
            <c:dLbl>
              <c:idx val="1"/>
              <c:layout>
                <c:manualLayout>
                  <c:x val="-2.4214835428232707E-2"/>
                  <c:y val="4.78995428284300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559-2A40-AE73-B2A1EEEFFA60}"/>
                </c:ext>
              </c:extLst>
            </c:dLbl>
            <c:dLbl>
              <c:idx val="2"/>
              <c:layout>
                <c:manualLayout>
                  <c:x val="-2.6320012040947176E-2"/>
                  <c:y val="3.852431444565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59-2A40-AE73-B2A1EEEFFA60}"/>
                </c:ext>
              </c:extLst>
            </c:dLbl>
            <c:dLbl>
              <c:idx val="3"/>
              <c:layout>
                <c:manualLayout>
                  <c:x val="-2.2109658815518313E-2"/>
                  <c:y val="3.852431444565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559-2A40-AE73-B2A1EEEFFA60}"/>
                </c:ext>
              </c:extLst>
            </c:dLbl>
            <c:dLbl>
              <c:idx val="4"/>
              <c:layout>
                <c:manualLayout>
                  <c:x val="-2.0004482202803764E-2"/>
                  <c:y val="4.16493905732447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59-2A40-AE73-B2A1EEEFFA60}"/>
                </c:ext>
              </c:extLst>
            </c:dLbl>
            <c:dLbl>
              <c:idx val="5"/>
              <c:layout>
                <c:manualLayout>
                  <c:x val="-2.6320012040947176E-2"/>
                  <c:y val="3.5399238318059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559-2A40-AE73-B2A1EEEFFA60}"/>
                </c:ext>
              </c:extLst>
            </c:dLbl>
            <c:numFmt formatCode="#,##0.0" sourceLinked="0"/>
            <c:spPr>
              <a:noFill/>
              <a:ln>
                <a:noFill/>
              </a:ln>
              <a:effectLst/>
            </c:spPr>
            <c:txPr>
              <a:bodyPr/>
              <a:lstStyle/>
              <a:p>
                <a:pPr>
                  <a:defRPr sz="1000" b="0" i="0" u="none" strike="noStrike">
                    <a:solidFill>
                      <a:srgbClr val="333333"/>
                    </a:solidFill>
                    <a:latin typeface="Arial"/>
                  </a:defRPr>
                </a:pPr>
                <a:endParaRPr lang="en-001"/>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2000</c:v>
                </c:pt>
                <c:pt idx="1">
                  <c:v>2010</c:v>
                </c:pt>
                <c:pt idx="2">
                  <c:v>2015</c:v>
                </c:pt>
                <c:pt idx="3">
                  <c:v>2019</c:v>
                </c:pt>
                <c:pt idx="4">
                  <c:v>2020</c:v>
                </c:pt>
                <c:pt idx="5">
                  <c:v>2021</c:v>
                </c:pt>
              </c:strCache>
            </c:strRef>
          </c:cat>
          <c:val>
            <c:numRef>
              <c:f>Sheet1!$B$2:$B$7</c:f>
              <c:numCache>
                <c:formatCode>General</c:formatCode>
                <c:ptCount val="6"/>
                <c:pt idx="0">
                  <c:v>8.9</c:v>
                </c:pt>
                <c:pt idx="1">
                  <c:v>8.4</c:v>
                </c:pt>
                <c:pt idx="2">
                  <c:v>8.24</c:v>
                </c:pt>
                <c:pt idx="3">
                  <c:v>8.25</c:v>
                </c:pt>
                <c:pt idx="4">
                  <c:v>8.52</c:v>
                </c:pt>
                <c:pt idx="5">
                  <c:v>8.8800000000000008</c:v>
                </c:pt>
              </c:numCache>
            </c:numRef>
          </c:val>
          <c:smooth val="0"/>
          <c:extLst>
            <c:ext xmlns:c16="http://schemas.microsoft.com/office/drawing/2014/chart" uri="{C3380CC4-5D6E-409C-BE32-E72D297353CC}">
              <c16:uniqueId val="{00000000-C559-2A40-AE73-B2A1EEEFFA60}"/>
            </c:ext>
          </c:extLst>
        </c:ser>
        <c:ser>
          <c:idx val="1"/>
          <c:order val="1"/>
          <c:tx>
            <c:strRef>
              <c:f>Sheet1!$C$1</c:f>
              <c:strCache>
                <c:ptCount val="1"/>
                <c:pt idx="0">
                  <c:v>Population (hundreds of millions)</c:v>
                </c:pt>
              </c:strCache>
            </c:strRef>
          </c:tx>
          <c:spPr>
            <a:ln w="38100" cap="flat">
              <a:solidFill>
                <a:srgbClr val="009ADE"/>
              </a:solidFill>
              <a:prstDash val="solid"/>
              <a:round/>
            </a:ln>
            <a:effectLst/>
          </c:spPr>
          <c:marker>
            <c:symbol val="circle"/>
            <c:size val="8"/>
            <c:spPr>
              <a:solidFill>
                <a:srgbClr val="009ADE"/>
              </a:solidFill>
              <a:ln w="9525" cap="flat">
                <a:solidFill>
                  <a:srgbClr val="009ADE"/>
                </a:solidFill>
                <a:prstDash val="solid"/>
                <a:round/>
              </a:ln>
              <a:effectLst/>
            </c:spPr>
          </c:marker>
          <c:dLbls>
            <c:numFmt formatCode="#,##0.0" sourceLinked="0"/>
            <c:spPr>
              <a:noFill/>
              <a:ln>
                <a:noFill/>
              </a:ln>
              <a:effectLst/>
            </c:spPr>
            <c:txPr>
              <a:bodyPr/>
              <a:lstStyle/>
              <a:p>
                <a:pPr>
                  <a:defRPr sz="1000" b="0" i="0" u="none" strike="noStrike">
                    <a:solidFill>
                      <a:srgbClr val="333333"/>
                    </a:solidFill>
                    <a:latin typeface="Arial"/>
                  </a:defRPr>
                </a:pPr>
                <a:endParaRPr lang="en-001"/>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2000</c:v>
                </c:pt>
                <c:pt idx="1">
                  <c:v>2010</c:v>
                </c:pt>
                <c:pt idx="2">
                  <c:v>2015</c:v>
                </c:pt>
                <c:pt idx="3">
                  <c:v>2019</c:v>
                </c:pt>
                <c:pt idx="4">
                  <c:v>2020</c:v>
                </c:pt>
                <c:pt idx="5">
                  <c:v>2021</c:v>
                </c:pt>
              </c:strCache>
            </c:strRef>
          </c:cat>
          <c:val>
            <c:numRef>
              <c:f>Sheet1!$C$2:$C$7</c:f>
              <c:numCache>
                <c:formatCode>General</c:formatCode>
                <c:ptCount val="6"/>
                <c:pt idx="0">
                  <c:v>6.75</c:v>
                </c:pt>
                <c:pt idx="1">
                  <c:v>8.83</c:v>
                </c:pt>
                <c:pt idx="2">
                  <c:v>10.11</c:v>
                </c:pt>
                <c:pt idx="3">
                  <c:v>11.21</c:v>
                </c:pt>
                <c:pt idx="4">
                  <c:v>11.5</c:v>
                </c:pt>
                <c:pt idx="5">
                  <c:v>11.78</c:v>
                </c:pt>
              </c:numCache>
            </c:numRef>
          </c:val>
          <c:smooth val="0"/>
          <c:extLst>
            <c:ext xmlns:c16="http://schemas.microsoft.com/office/drawing/2014/chart" uri="{C3380CC4-5D6E-409C-BE32-E72D297353CC}">
              <c16:uniqueId val="{00000001-C559-2A40-AE73-B2A1EEEFFA60}"/>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b="0" i="0" u="none" strike="noStrike">
                    <a:solidFill>
                      <a:srgbClr val="000000"/>
                    </a:solidFill>
                    <a:latin typeface="Arial"/>
                  </a:defRPr>
                </a:pPr>
                <a:r>
                  <a:rPr lang="en-US" b="0" i="0" u="none" strike="noStrike">
                    <a:solidFill>
                      <a:srgbClr val="000000"/>
                    </a:solidFill>
                    <a:latin typeface="Arial"/>
                  </a:rPr>
                  <a:t>Year</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4"/>
          <c:min val="0"/>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2"/>
      </c:valAx>
      <c:spPr>
        <a:noFill/>
        <a:ln>
          <a:noFill/>
        </a:ln>
        <a:effectLst/>
      </c:spPr>
    </c:plotArea>
    <c:legend>
      <c:legendPos val="t"/>
      <c:legendEntry>
        <c:idx val="0"/>
        <c:txPr>
          <a:bodyPr/>
          <a:lstStyle/>
          <a:p>
            <a:pPr>
              <a:defRPr sz="1050" b="1"/>
            </a:pPr>
            <a:endParaRPr lang="en-US"/>
          </a:p>
        </c:txPr>
      </c:legendEntry>
      <c:legendEntry>
        <c:idx val="1"/>
        <c:txPr>
          <a:bodyPr/>
          <a:lstStyle/>
          <a:p>
            <a:pPr>
              <a:defRPr sz="1050" b="1"/>
            </a:pPr>
            <a:endParaRPr lang="en-US"/>
          </a:p>
        </c:txPr>
      </c:legendEntry>
      <c:overlay val="0"/>
      <c:txPr>
        <a:bodyPr/>
        <a:lstStyle/>
        <a:p>
          <a:pPr>
            <a:defRPr sz="1050"/>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TFR</c:v>
                </c:pt>
              </c:strCache>
            </c:strRef>
          </c:tx>
          <c:spPr>
            <a:solidFill>
              <a:srgbClr val="C0392B"/>
            </a:solidFill>
            <a:effectLst/>
          </c:spPr>
          <c:invertIfNegative val="0"/>
          <c:dPt>
            <c:idx val="0"/>
            <c:invertIfNegative val="0"/>
            <c:bubble3D val="0"/>
            <c:extLst>
              <c:ext xmlns:c16="http://schemas.microsoft.com/office/drawing/2014/chart" uri="{C3380CC4-5D6E-409C-BE32-E72D297353CC}">
                <c16:uniqueId val="{00000000-2F41-4FDF-83A7-04459B7EF6C3}"/>
              </c:ext>
            </c:extLst>
          </c:dPt>
          <c:dPt>
            <c:idx val="1"/>
            <c:invertIfNegative val="0"/>
            <c:bubble3D val="0"/>
            <c:extLst>
              <c:ext xmlns:c16="http://schemas.microsoft.com/office/drawing/2014/chart" uri="{C3380CC4-5D6E-409C-BE32-E72D297353CC}">
                <c16:uniqueId val="{00000001-2F41-4FDF-83A7-04459B7EF6C3}"/>
              </c:ext>
            </c:extLst>
          </c:dPt>
          <c:dPt>
            <c:idx val="2"/>
            <c:invertIfNegative val="0"/>
            <c:bubble3D val="0"/>
            <c:extLst>
              <c:ext xmlns:c16="http://schemas.microsoft.com/office/drawing/2014/chart" uri="{C3380CC4-5D6E-409C-BE32-E72D297353CC}">
                <c16:uniqueId val="{00000002-2F41-4FDF-83A7-04459B7EF6C3}"/>
              </c:ext>
            </c:extLst>
          </c:dPt>
          <c:dPt>
            <c:idx val="3"/>
            <c:invertIfNegative val="0"/>
            <c:bubble3D val="0"/>
            <c:extLst>
              <c:ext xmlns:c16="http://schemas.microsoft.com/office/drawing/2014/chart" uri="{C3380CC4-5D6E-409C-BE32-E72D297353CC}">
                <c16:uniqueId val="{00000003-2F41-4FDF-83A7-04459B7EF6C3}"/>
              </c:ext>
            </c:extLst>
          </c:dPt>
          <c:dPt>
            <c:idx val="4"/>
            <c:invertIfNegative val="0"/>
            <c:bubble3D val="0"/>
            <c:extLst>
              <c:ext xmlns:c16="http://schemas.microsoft.com/office/drawing/2014/chart" uri="{C3380CC4-5D6E-409C-BE32-E72D297353CC}">
                <c16:uniqueId val="{00000004-2F41-4FDF-83A7-04459B7EF6C3}"/>
              </c:ext>
            </c:extLst>
          </c:dPt>
          <c:dPt>
            <c:idx val="5"/>
            <c:invertIfNegative val="0"/>
            <c:bubble3D val="0"/>
            <c:extLst>
              <c:ext xmlns:c16="http://schemas.microsoft.com/office/drawing/2014/chart" uri="{C3380CC4-5D6E-409C-BE32-E72D297353CC}">
                <c16:uniqueId val="{00000005-2F41-4FDF-83A7-04459B7EF6C3}"/>
              </c:ext>
            </c:extLst>
          </c:dPt>
          <c:dPt>
            <c:idx val="6"/>
            <c:invertIfNegative val="0"/>
            <c:bubble3D val="0"/>
            <c:extLst>
              <c:ext xmlns:c16="http://schemas.microsoft.com/office/drawing/2014/chart" uri="{C3380CC4-5D6E-409C-BE32-E72D297353CC}">
                <c16:uniqueId val="{00000006-2F41-4FDF-83A7-04459B7EF6C3}"/>
              </c:ext>
            </c:extLst>
          </c:dPt>
          <c:dPt>
            <c:idx val="7"/>
            <c:invertIfNegative val="0"/>
            <c:bubble3D val="0"/>
            <c:extLst>
              <c:ext xmlns:c16="http://schemas.microsoft.com/office/drawing/2014/chart" uri="{C3380CC4-5D6E-409C-BE32-E72D297353CC}">
                <c16:uniqueId val="{00000007-2F41-4FDF-83A7-04459B7EF6C3}"/>
              </c:ext>
            </c:extLst>
          </c:dPt>
          <c:dPt>
            <c:idx val="8"/>
            <c:invertIfNegative val="0"/>
            <c:bubble3D val="0"/>
            <c:extLst>
              <c:ext xmlns:c16="http://schemas.microsoft.com/office/drawing/2014/chart" uri="{C3380CC4-5D6E-409C-BE32-E72D297353CC}">
                <c16:uniqueId val="{00000008-2F41-4FDF-83A7-04459B7EF6C3}"/>
              </c:ext>
            </c:extLst>
          </c:dPt>
          <c:dPt>
            <c:idx val="9"/>
            <c:invertIfNegative val="0"/>
            <c:bubble3D val="0"/>
            <c:spPr>
              <a:solidFill>
                <a:srgbClr val="F26522"/>
              </a:solidFill>
              <a:effectLst/>
            </c:spPr>
            <c:extLst>
              <c:ext xmlns:c16="http://schemas.microsoft.com/office/drawing/2014/chart" uri="{C3380CC4-5D6E-409C-BE32-E72D297353CC}">
                <c16:uniqueId val="{0000000A-2F41-4FDF-83A7-04459B7EF6C3}"/>
              </c:ext>
            </c:extLst>
          </c:dPt>
          <c:dPt>
            <c:idx val="10"/>
            <c:invertIfNegative val="0"/>
            <c:bubble3D val="0"/>
            <c:spPr>
              <a:solidFill>
                <a:srgbClr val="F26522"/>
              </a:solidFill>
              <a:effectLst/>
            </c:spPr>
            <c:extLst>
              <c:ext xmlns:c16="http://schemas.microsoft.com/office/drawing/2014/chart" uri="{C3380CC4-5D6E-409C-BE32-E72D297353CC}">
                <c16:uniqueId val="{0000000C-2F41-4FDF-83A7-04459B7EF6C3}"/>
              </c:ext>
            </c:extLst>
          </c:dPt>
          <c:dPt>
            <c:idx val="11"/>
            <c:invertIfNegative val="0"/>
            <c:bubble3D val="0"/>
            <c:spPr>
              <a:solidFill>
                <a:srgbClr val="F26522"/>
              </a:solidFill>
              <a:effectLst/>
            </c:spPr>
            <c:extLst>
              <c:ext xmlns:c16="http://schemas.microsoft.com/office/drawing/2014/chart" uri="{C3380CC4-5D6E-409C-BE32-E72D297353CC}">
                <c16:uniqueId val="{0000000E-2F41-4FDF-83A7-04459B7EF6C3}"/>
              </c:ext>
            </c:extLst>
          </c:dPt>
          <c:dPt>
            <c:idx val="12"/>
            <c:invertIfNegative val="0"/>
            <c:bubble3D val="0"/>
            <c:spPr>
              <a:solidFill>
                <a:srgbClr val="F26522"/>
              </a:solidFill>
              <a:effectLst/>
            </c:spPr>
            <c:extLst>
              <c:ext xmlns:c16="http://schemas.microsoft.com/office/drawing/2014/chart" uri="{C3380CC4-5D6E-409C-BE32-E72D297353CC}">
                <c16:uniqueId val="{00000010-2F41-4FDF-83A7-04459B7EF6C3}"/>
              </c:ext>
            </c:extLst>
          </c:dPt>
          <c:dPt>
            <c:idx val="13"/>
            <c:invertIfNegative val="0"/>
            <c:bubble3D val="0"/>
            <c:spPr>
              <a:solidFill>
                <a:srgbClr val="F26522"/>
              </a:solidFill>
              <a:effectLst/>
            </c:spPr>
            <c:extLst>
              <c:ext xmlns:c16="http://schemas.microsoft.com/office/drawing/2014/chart" uri="{C3380CC4-5D6E-409C-BE32-E72D297353CC}">
                <c16:uniqueId val="{00000012-2F41-4FDF-83A7-04459B7EF6C3}"/>
              </c:ext>
            </c:extLst>
          </c:dPt>
          <c:dPt>
            <c:idx val="14"/>
            <c:invertIfNegative val="0"/>
            <c:bubble3D val="0"/>
            <c:spPr>
              <a:solidFill>
                <a:srgbClr val="F26522"/>
              </a:solidFill>
              <a:effectLst/>
            </c:spPr>
            <c:extLst>
              <c:ext xmlns:c16="http://schemas.microsoft.com/office/drawing/2014/chart" uri="{C3380CC4-5D6E-409C-BE32-E72D297353CC}">
                <c16:uniqueId val="{00000014-2F41-4FDF-83A7-04459B7EF6C3}"/>
              </c:ext>
            </c:extLst>
          </c:dPt>
          <c:dPt>
            <c:idx val="15"/>
            <c:invertIfNegative val="0"/>
            <c:bubble3D val="0"/>
            <c:spPr>
              <a:solidFill>
                <a:srgbClr val="F26522"/>
              </a:solidFill>
              <a:effectLst/>
            </c:spPr>
            <c:extLst>
              <c:ext xmlns:c16="http://schemas.microsoft.com/office/drawing/2014/chart" uri="{C3380CC4-5D6E-409C-BE32-E72D297353CC}">
                <c16:uniqueId val="{00000016-2F41-4FDF-83A7-04459B7EF6C3}"/>
              </c:ext>
            </c:extLst>
          </c:dPt>
          <c:dPt>
            <c:idx val="16"/>
            <c:invertIfNegative val="0"/>
            <c:bubble3D val="0"/>
            <c:spPr>
              <a:solidFill>
                <a:srgbClr val="F26522"/>
              </a:solidFill>
              <a:effectLst/>
            </c:spPr>
            <c:extLst>
              <c:ext xmlns:c16="http://schemas.microsoft.com/office/drawing/2014/chart" uri="{C3380CC4-5D6E-409C-BE32-E72D297353CC}">
                <c16:uniqueId val="{00000018-2F41-4FDF-83A7-04459B7EF6C3}"/>
              </c:ext>
            </c:extLst>
          </c:dPt>
          <c:dPt>
            <c:idx val="17"/>
            <c:invertIfNegative val="0"/>
            <c:bubble3D val="0"/>
            <c:spPr>
              <a:solidFill>
                <a:srgbClr val="F26522"/>
              </a:solidFill>
              <a:effectLst/>
            </c:spPr>
            <c:extLst>
              <c:ext xmlns:c16="http://schemas.microsoft.com/office/drawing/2014/chart" uri="{C3380CC4-5D6E-409C-BE32-E72D297353CC}">
                <c16:uniqueId val="{0000001A-2F41-4FDF-83A7-04459B7EF6C3}"/>
              </c:ext>
            </c:extLst>
          </c:dPt>
          <c:dPt>
            <c:idx val="18"/>
            <c:invertIfNegative val="0"/>
            <c:bubble3D val="0"/>
            <c:spPr>
              <a:solidFill>
                <a:srgbClr val="F26522"/>
              </a:solidFill>
              <a:effectLst/>
            </c:spPr>
            <c:extLst>
              <c:ext xmlns:c16="http://schemas.microsoft.com/office/drawing/2014/chart" uri="{C3380CC4-5D6E-409C-BE32-E72D297353CC}">
                <c16:uniqueId val="{0000001C-2F41-4FDF-83A7-04459B7EF6C3}"/>
              </c:ext>
            </c:extLst>
          </c:dPt>
          <c:dPt>
            <c:idx val="19"/>
            <c:invertIfNegative val="0"/>
            <c:bubble3D val="0"/>
            <c:spPr>
              <a:solidFill>
                <a:srgbClr val="F26522"/>
              </a:solidFill>
              <a:effectLst/>
            </c:spPr>
            <c:extLst>
              <c:ext xmlns:c16="http://schemas.microsoft.com/office/drawing/2014/chart" uri="{C3380CC4-5D6E-409C-BE32-E72D297353CC}">
                <c16:uniqueId val="{0000001E-2F41-4FDF-83A7-04459B7EF6C3}"/>
              </c:ext>
            </c:extLst>
          </c:dPt>
          <c:dPt>
            <c:idx val="20"/>
            <c:invertIfNegative val="0"/>
            <c:bubble3D val="0"/>
            <c:spPr>
              <a:solidFill>
                <a:srgbClr val="F26522"/>
              </a:solidFill>
              <a:effectLst/>
            </c:spPr>
            <c:extLst>
              <c:ext xmlns:c16="http://schemas.microsoft.com/office/drawing/2014/chart" uri="{C3380CC4-5D6E-409C-BE32-E72D297353CC}">
                <c16:uniqueId val="{00000020-2F41-4FDF-83A7-04459B7EF6C3}"/>
              </c:ext>
            </c:extLst>
          </c:dPt>
          <c:dPt>
            <c:idx val="21"/>
            <c:invertIfNegative val="0"/>
            <c:bubble3D val="0"/>
            <c:spPr>
              <a:solidFill>
                <a:srgbClr val="F26522"/>
              </a:solidFill>
              <a:effectLst/>
            </c:spPr>
            <c:extLst>
              <c:ext xmlns:c16="http://schemas.microsoft.com/office/drawing/2014/chart" uri="{C3380CC4-5D6E-409C-BE32-E72D297353CC}">
                <c16:uniqueId val="{00000022-2F41-4FDF-83A7-04459B7EF6C3}"/>
              </c:ext>
            </c:extLst>
          </c:dPt>
          <c:dPt>
            <c:idx val="22"/>
            <c:invertIfNegative val="0"/>
            <c:bubble3D val="0"/>
            <c:spPr>
              <a:solidFill>
                <a:srgbClr val="F26522"/>
              </a:solidFill>
              <a:effectLst/>
            </c:spPr>
            <c:extLst>
              <c:ext xmlns:c16="http://schemas.microsoft.com/office/drawing/2014/chart" uri="{C3380CC4-5D6E-409C-BE32-E72D297353CC}">
                <c16:uniqueId val="{00000024-2F41-4FDF-83A7-04459B7EF6C3}"/>
              </c:ext>
            </c:extLst>
          </c:dPt>
          <c:dPt>
            <c:idx val="23"/>
            <c:invertIfNegative val="0"/>
            <c:bubble3D val="0"/>
            <c:spPr>
              <a:solidFill>
                <a:srgbClr val="4CAF50"/>
              </a:solidFill>
              <a:effectLst/>
            </c:spPr>
            <c:extLst>
              <c:ext xmlns:c16="http://schemas.microsoft.com/office/drawing/2014/chart" uri="{C3380CC4-5D6E-409C-BE32-E72D297353CC}">
                <c16:uniqueId val="{00000026-2F41-4FDF-83A7-04459B7EF6C3}"/>
              </c:ext>
            </c:extLst>
          </c:dPt>
          <c:dPt>
            <c:idx val="24"/>
            <c:invertIfNegative val="0"/>
            <c:bubble3D val="0"/>
            <c:spPr>
              <a:solidFill>
                <a:srgbClr val="4CAF50"/>
              </a:solidFill>
              <a:effectLst/>
            </c:spPr>
            <c:extLst>
              <c:ext xmlns:c16="http://schemas.microsoft.com/office/drawing/2014/chart" uri="{C3380CC4-5D6E-409C-BE32-E72D297353CC}">
                <c16:uniqueId val="{00000028-2F41-4FDF-83A7-04459B7EF6C3}"/>
              </c:ext>
            </c:extLst>
          </c:dPt>
          <c:dPt>
            <c:idx val="25"/>
            <c:invertIfNegative val="0"/>
            <c:bubble3D val="0"/>
            <c:spPr>
              <a:solidFill>
                <a:srgbClr val="4CAF50"/>
              </a:solidFill>
              <a:effectLst/>
            </c:spPr>
            <c:extLst>
              <c:ext xmlns:c16="http://schemas.microsoft.com/office/drawing/2014/chart" uri="{C3380CC4-5D6E-409C-BE32-E72D297353CC}">
                <c16:uniqueId val="{0000002A-2F41-4FDF-83A7-04459B7EF6C3}"/>
              </c:ext>
            </c:extLst>
          </c:dPt>
          <c:dPt>
            <c:idx val="26"/>
            <c:invertIfNegative val="0"/>
            <c:bubble3D val="0"/>
            <c:spPr>
              <a:solidFill>
                <a:srgbClr val="4CAF50"/>
              </a:solidFill>
              <a:effectLst/>
            </c:spPr>
            <c:extLst>
              <c:ext xmlns:c16="http://schemas.microsoft.com/office/drawing/2014/chart" uri="{C3380CC4-5D6E-409C-BE32-E72D297353CC}">
                <c16:uniqueId val="{0000002C-2F41-4FDF-83A7-04459B7EF6C3}"/>
              </c:ext>
            </c:extLst>
          </c:dPt>
          <c:dPt>
            <c:idx val="27"/>
            <c:invertIfNegative val="0"/>
            <c:bubble3D val="0"/>
            <c:spPr>
              <a:solidFill>
                <a:srgbClr val="4CAF50"/>
              </a:solidFill>
              <a:effectLst/>
            </c:spPr>
            <c:extLst>
              <c:ext xmlns:c16="http://schemas.microsoft.com/office/drawing/2014/chart" uri="{C3380CC4-5D6E-409C-BE32-E72D297353CC}">
                <c16:uniqueId val="{0000002E-2F41-4FDF-83A7-04459B7EF6C3}"/>
              </c:ext>
            </c:extLst>
          </c:dPt>
          <c:dPt>
            <c:idx val="28"/>
            <c:invertIfNegative val="0"/>
            <c:bubble3D val="0"/>
            <c:spPr>
              <a:solidFill>
                <a:srgbClr val="4CAF50"/>
              </a:solidFill>
              <a:effectLst/>
            </c:spPr>
            <c:extLst>
              <c:ext xmlns:c16="http://schemas.microsoft.com/office/drawing/2014/chart" uri="{C3380CC4-5D6E-409C-BE32-E72D297353CC}">
                <c16:uniqueId val="{00000030-2F41-4FDF-83A7-04459B7EF6C3}"/>
              </c:ext>
            </c:extLst>
          </c:dPt>
          <c:dPt>
            <c:idx val="29"/>
            <c:invertIfNegative val="0"/>
            <c:bubble3D val="0"/>
            <c:spPr>
              <a:solidFill>
                <a:srgbClr val="4CAF50"/>
              </a:solidFill>
              <a:effectLst/>
            </c:spPr>
            <c:extLst>
              <c:ext xmlns:c16="http://schemas.microsoft.com/office/drawing/2014/chart" uri="{C3380CC4-5D6E-409C-BE32-E72D297353CC}">
                <c16:uniqueId val="{00000032-2F41-4FDF-83A7-04459B7EF6C3}"/>
              </c:ext>
            </c:extLst>
          </c:dPt>
          <c:dPt>
            <c:idx val="30"/>
            <c:invertIfNegative val="0"/>
            <c:bubble3D val="0"/>
            <c:spPr>
              <a:solidFill>
                <a:srgbClr val="4CAF50"/>
              </a:solidFill>
              <a:effectLst/>
            </c:spPr>
            <c:extLst>
              <c:ext xmlns:c16="http://schemas.microsoft.com/office/drawing/2014/chart" uri="{C3380CC4-5D6E-409C-BE32-E72D297353CC}">
                <c16:uniqueId val="{00000034-2F41-4FDF-83A7-04459B7EF6C3}"/>
              </c:ext>
            </c:extLst>
          </c:dPt>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Sheet1!$A$2:$A$32</c:f>
              <c:strCache>
                <c:ptCount val="31"/>
                <c:pt idx="0">
                  <c:v>Niger</c:v>
                </c:pt>
                <c:pt idx="1">
                  <c:v>Chad</c:v>
                </c:pt>
                <c:pt idx="2">
                  <c:v>Somalia</c:v>
                </c:pt>
                <c:pt idx="3">
                  <c:v>DR Congo</c:v>
                </c:pt>
                <c:pt idx="4">
                  <c:v>Mali</c:v>
                </c:pt>
                <c:pt idx="5">
                  <c:v>CAR</c:v>
                </c:pt>
                <c:pt idx="6">
                  <c:v>Angola</c:v>
                </c:pt>
                <c:pt idx="7">
                  <c:v>Burundi</c:v>
                </c:pt>
                <c:pt idx="8">
                  <c:v>Nigeria</c:v>
                </c:pt>
                <c:pt idx="9">
                  <c:v>Mozambique</c:v>
                </c:pt>
                <c:pt idx="10">
                  <c:v>Uganda</c:v>
                </c:pt>
                <c:pt idx="11">
                  <c:v>Tanzania</c:v>
                </c:pt>
                <c:pt idx="12">
                  <c:v>S. Sudan</c:v>
                </c:pt>
                <c:pt idx="13">
                  <c:v>Cameroon</c:v>
                </c:pt>
                <c:pt idx="14">
                  <c:v>Guinea</c:v>
                </c:pt>
                <c:pt idx="15">
                  <c:v>Zambia</c:v>
                </c:pt>
                <c:pt idx="16">
                  <c:v>Benin</c:v>
                </c:pt>
                <c:pt idx="17">
                  <c:v>Ethiopia</c:v>
                </c:pt>
                <c:pt idx="18">
                  <c:v>Ghana</c:v>
                </c:pt>
                <c:pt idx="19">
                  <c:v>Rwanda</c:v>
                </c:pt>
                <c:pt idx="20">
                  <c:v>Zimbabwe</c:v>
                </c:pt>
                <c:pt idx="21">
                  <c:v>Kenya</c:v>
                </c:pt>
                <c:pt idx="22">
                  <c:v>Namibia</c:v>
                </c:pt>
                <c:pt idx="23">
                  <c:v>Lesotho</c:v>
                </c:pt>
                <c:pt idx="24">
                  <c:v>Eswatini</c:v>
                </c:pt>
                <c:pt idx="25">
                  <c:v>Algeria</c:v>
                </c:pt>
                <c:pt idx="26">
                  <c:v>Botswana</c:v>
                </c:pt>
                <c:pt idx="27">
                  <c:v>S. Africa</c:v>
                </c:pt>
                <c:pt idx="28">
                  <c:v>Seychelles</c:v>
                </c:pt>
                <c:pt idx="29">
                  <c:v>Cabo Verde</c:v>
                </c:pt>
                <c:pt idx="30">
                  <c:v>Mauritius</c:v>
                </c:pt>
              </c:strCache>
            </c:strRef>
          </c:cat>
          <c:val>
            <c:numRef>
              <c:f>Sheet1!$B$2:$B$32</c:f>
              <c:numCache>
                <c:formatCode>General</c:formatCode>
                <c:ptCount val="31"/>
                <c:pt idx="0">
                  <c:v>6.73</c:v>
                </c:pt>
                <c:pt idx="1">
                  <c:v>6.21</c:v>
                </c:pt>
                <c:pt idx="2">
                  <c:v>6.12</c:v>
                </c:pt>
                <c:pt idx="3">
                  <c:v>5.98</c:v>
                </c:pt>
                <c:pt idx="4">
                  <c:v>5.73</c:v>
                </c:pt>
                <c:pt idx="5">
                  <c:v>5.63</c:v>
                </c:pt>
                <c:pt idx="6">
                  <c:v>5.32</c:v>
                </c:pt>
                <c:pt idx="7">
                  <c:v>5.22</c:v>
                </c:pt>
                <c:pt idx="8">
                  <c:v>5.14</c:v>
                </c:pt>
                <c:pt idx="9">
                  <c:v>4.67</c:v>
                </c:pt>
                <c:pt idx="10">
                  <c:v>4.6100000000000003</c:v>
                </c:pt>
                <c:pt idx="11">
                  <c:v>4.5999999999999996</c:v>
                </c:pt>
                <c:pt idx="12">
                  <c:v>4.47</c:v>
                </c:pt>
                <c:pt idx="13">
                  <c:v>4.47</c:v>
                </c:pt>
                <c:pt idx="14">
                  <c:v>4.4400000000000004</c:v>
                </c:pt>
                <c:pt idx="15">
                  <c:v>4.29</c:v>
                </c:pt>
                <c:pt idx="16">
                  <c:v>4.26</c:v>
                </c:pt>
                <c:pt idx="17">
                  <c:v>3.96</c:v>
                </c:pt>
                <c:pt idx="18">
                  <c:v>3.51</c:v>
                </c:pt>
                <c:pt idx="19">
                  <c:v>3.48</c:v>
                </c:pt>
                <c:pt idx="20">
                  <c:v>3.38</c:v>
                </c:pt>
                <c:pt idx="21">
                  <c:v>3.3</c:v>
                </c:pt>
                <c:pt idx="22">
                  <c:v>3.22</c:v>
                </c:pt>
                <c:pt idx="23">
                  <c:v>2.96</c:v>
                </c:pt>
                <c:pt idx="24">
                  <c:v>2.79</c:v>
                </c:pt>
                <c:pt idx="25">
                  <c:v>2.68</c:v>
                </c:pt>
                <c:pt idx="26">
                  <c:v>2.42</c:v>
                </c:pt>
                <c:pt idx="27">
                  <c:v>2.27</c:v>
                </c:pt>
                <c:pt idx="28">
                  <c:v>1.99</c:v>
                </c:pt>
                <c:pt idx="29">
                  <c:v>1.87</c:v>
                </c:pt>
                <c:pt idx="30">
                  <c:v>1.32</c:v>
                </c:pt>
              </c:numCache>
            </c:numRef>
          </c:val>
          <c:extLst>
            <c:ext xmlns:c16="http://schemas.microsoft.com/office/drawing/2014/chart" uri="{C3380CC4-5D6E-409C-BE32-E72D297353CC}">
              <c16:uniqueId val="{00000035-2F41-4FDF-83A7-04459B7EF6C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a:pPr>
            <a:endParaRPr lang="en-US"/>
          </a:p>
        </c:txPr>
        <c:crossAx val="2094734552"/>
        <c:crosses val="autoZero"/>
        <c:auto val="1"/>
        <c:lblAlgn val="ctr"/>
        <c:lblOffset val="100"/>
        <c:noMultiLvlLbl val="1"/>
      </c:catAx>
      <c:valAx>
        <c:axId val="2094734552"/>
        <c:scaling>
          <c:orientation val="minMax"/>
          <c:max val="7.5"/>
          <c:min val="0"/>
        </c:scaling>
        <c:delete val="0"/>
        <c:axPos val="b"/>
        <c:title>
          <c:tx>
            <c:rich>
              <a:bodyPr/>
              <a:lstStyle/>
              <a:p>
                <a:pPr>
                  <a:defRPr/>
                </a:pPr>
                <a:r>
                  <a:rPr lang="en-US"/>
                  <a:t>Births per woman</a:t>
                </a:r>
              </a:p>
            </c:rich>
          </c:tx>
          <c:overlay val="0"/>
        </c:title>
        <c:numFmt formatCode="General" sourceLinked="0"/>
        <c:majorTickMark val="out"/>
        <c:minorTickMark val="none"/>
        <c:tickLblPos val="low"/>
        <c:spPr>
          <a:ln w="12700" cap="flat">
            <a:solidFill>
              <a:srgbClr val="888888"/>
            </a:solidFill>
            <a:prstDash val="solid"/>
            <a:round/>
          </a:ln>
        </c:spPr>
        <c:crossAx val="2094734554"/>
        <c:crosses val="autoZero"/>
        <c:crossBetween val="between"/>
        <c:majorUnit val="1"/>
      </c:valAx>
      <c:spPr>
        <a:solidFill>
          <a:srgbClr val="FFFFFF"/>
        </a:solidFill>
        <a:ln>
          <a:noFill/>
        </a:ln>
        <a:effectLst/>
      </c:spPr>
    </c:plotArea>
    <c:plotVisOnly val="1"/>
    <c:dispBlanksAs val="span"/>
    <c:showDLblsOverMax val="1"/>
  </c:chart>
  <c:spPr>
    <a:solidFill>
      <a:srgbClr val="FFFFFF"/>
    </a:solidFill>
    <a:ln>
      <a:noFill/>
    </a:ln>
    <a:effectLst/>
  </c:spPr>
  <c:txPr>
    <a:bodyPr/>
    <a:lstStyle/>
    <a:p>
      <a:pPr>
        <a:defRPr sz="1100"/>
      </a:pPr>
      <a:endParaRPr lang="en-001"/>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Observed</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828</c:v>
                </c:pt>
                <c:pt idx="1">
                  <c:v>740</c:v>
                </c:pt>
                <c:pt idx="2">
                  <c:v>665</c:v>
                </c:pt>
                <c:pt idx="3">
                  <c:v>600</c:v>
                </c:pt>
                <c:pt idx="4">
                  <c:v>500</c:v>
                </c:pt>
                <c:pt idx="5">
                  <c:v>442</c:v>
                </c:pt>
              </c:numCache>
            </c:numRef>
          </c:val>
          <c:smooth val="0"/>
          <c:extLst>
            <c:ext xmlns:c16="http://schemas.microsoft.com/office/drawing/2014/chart" uri="{C3380CC4-5D6E-409C-BE32-E72D297353CC}">
              <c16:uniqueId val="{00000000-FB31-A642-ACEB-C976724EC3EE}"/>
            </c:ext>
          </c:extLst>
        </c:ser>
        <c:ser>
          <c:idx val="1"/>
          <c:order val="1"/>
          <c:tx>
            <c:strRef>
              <c:f>Sheet1!$C$1</c:f>
              <c:strCache>
                <c:ptCount val="1"/>
                <c:pt idx="0">
                  <c:v>Projected (current pace)</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442</c:v>
                </c:pt>
                <c:pt idx="6">
                  <c:v>432</c:v>
                </c:pt>
                <c:pt idx="7">
                  <c:v>422</c:v>
                </c:pt>
                <c:pt idx="8">
                  <c:v>413</c:v>
                </c:pt>
                <c:pt idx="9">
                  <c:v>403</c:v>
                </c:pt>
                <c:pt idx="10">
                  <c:v>394</c:v>
                </c:pt>
                <c:pt idx="11">
                  <c:v>386</c:v>
                </c:pt>
                <c:pt idx="12">
                  <c:v>379</c:v>
                </c:pt>
              </c:numCache>
            </c:numRef>
          </c:val>
          <c:smooth val="0"/>
          <c:extLst>
            <c:ext xmlns:c16="http://schemas.microsoft.com/office/drawing/2014/chart" uri="{C3380CC4-5D6E-409C-BE32-E72D297353CC}">
              <c16:uniqueId val="{00000001-FB31-A642-ACEB-C976724EC3EE}"/>
            </c:ext>
          </c:extLst>
        </c:ser>
        <c:ser>
          <c:idx val="2"/>
          <c:order val="2"/>
          <c:tx>
            <c:strRef>
              <c:f>Sheet1!$D$1</c:f>
              <c:strCache>
                <c:ptCount val="1"/>
                <c:pt idx="0">
                  <c:v>Required path to target</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442</c:v>
                </c:pt>
                <c:pt idx="6">
                  <c:v>369</c:v>
                </c:pt>
                <c:pt idx="7">
                  <c:v>297</c:v>
                </c:pt>
                <c:pt idx="8">
                  <c:v>226</c:v>
                </c:pt>
                <c:pt idx="9">
                  <c:v>168</c:v>
                </c:pt>
                <c:pt idx="10">
                  <c:v>127</c:v>
                </c:pt>
                <c:pt idx="11">
                  <c:v>94</c:v>
                </c:pt>
                <c:pt idx="12">
                  <c:v>70</c:v>
                </c:pt>
              </c:numCache>
            </c:numRef>
          </c:val>
          <c:smooth val="0"/>
          <c:extLst>
            <c:ext xmlns:c16="http://schemas.microsoft.com/office/drawing/2014/chart" uri="{C3380CC4-5D6E-409C-BE32-E72D297353CC}">
              <c16:uniqueId val="{00000002-FB31-A642-ACEB-C976724EC3EE}"/>
            </c:ext>
          </c:extLst>
        </c:ser>
        <c:ser>
          <c:idx val="3"/>
          <c:order val="3"/>
          <c:tx>
            <c:strRef>
              <c:f>Sheet1!$E$1</c:f>
              <c:strCache>
                <c:ptCount val="1"/>
                <c:pt idx="0">
                  <c:v>SDG Target (70)</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70</c:v>
                </c:pt>
                <c:pt idx="1">
                  <c:v>70</c:v>
                </c:pt>
                <c:pt idx="2">
                  <c:v>70</c:v>
                </c:pt>
                <c:pt idx="3">
                  <c:v>70</c:v>
                </c:pt>
                <c:pt idx="4">
                  <c:v>70</c:v>
                </c:pt>
                <c:pt idx="5">
                  <c:v>70</c:v>
                </c:pt>
                <c:pt idx="6">
                  <c:v>70</c:v>
                </c:pt>
                <c:pt idx="7">
                  <c:v>70</c:v>
                </c:pt>
                <c:pt idx="8">
                  <c:v>70</c:v>
                </c:pt>
                <c:pt idx="9">
                  <c:v>70</c:v>
                </c:pt>
                <c:pt idx="10">
                  <c:v>70</c:v>
                </c:pt>
                <c:pt idx="11">
                  <c:v>70</c:v>
                </c:pt>
                <c:pt idx="12">
                  <c:v>70</c:v>
                </c:pt>
              </c:numCache>
            </c:numRef>
          </c:val>
          <c:smooth val="0"/>
          <c:extLst>
            <c:ext xmlns:c16="http://schemas.microsoft.com/office/drawing/2014/chart" uri="{C3380CC4-5D6E-409C-BE32-E72D297353CC}">
              <c16:uniqueId val="{00000003-FB31-A642-ACEB-C976724EC3E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900"/>
          <c:min val="0"/>
        </c:scaling>
        <c:delete val="0"/>
        <c:axPos val="l"/>
        <c:majorGridlines>
          <c:spPr>
            <a:ln w="12700" cap="flat">
              <a:solidFill>
                <a:srgbClr val="888888"/>
              </a:solidFill>
              <a:prstDash val="solid"/>
              <a:round/>
            </a:ln>
          </c:spPr>
        </c:majorGridlines>
        <c:title>
          <c:tx>
            <c:rich>
              <a:bodyPr/>
              <a:lstStyle/>
              <a:p>
                <a:pPr>
                  <a:defRPr sz="900" b="0" i="0" u="none" strike="noStrike">
                    <a:solidFill>
                      <a:srgbClr val="000000"/>
                    </a:solidFill>
                    <a:latin typeface="Arial"/>
                  </a:defRPr>
                </a:pPr>
                <a:r>
                  <a:rPr lang="en-US" sz="900" b="0" i="0" u="none" strike="noStrike">
                    <a:solidFill>
                      <a:srgbClr val="000000"/>
                    </a:solidFill>
                    <a:latin typeface="Arial"/>
                  </a:rPr>
                  <a:t>Deaths per 100,000 live births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0"/>
      </c:valAx>
      <c:spPr>
        <a:noFill/>
        <a:ln>
          <a:noFill/>
        </a:ln>
        <a:effectLst/>
      </c:spPr>
    </c:plotArea>
    <c:legend>
      <c:legendPos val="t"/>
      <c:layout>
        <c:manualLayout>
          <c:xMode val="edge"/>
          <c:yMode val="edge"/>
          <c:x val="3.9766288928362335E-2"/>
          <c:y val="1.8750456765556051E-2"/>
          <c:w val="0.96023371107163769"/>
          <c:h val="4.8311954449677785E-2"/>
        </c:manualLayout>
      </c:layout>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Observed</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149</c:v>
                </c:pt>
                <c:pt idx="1">
                  <c:v>127</c:v>
                </c:pt>
                <c:pt idx="2">
                  <c:v>107</c:v>
                </c:pt>
                <c:pt idx="3">
                  <c:v>89</c:v>
                </c:pt>
                <c:pt idx="4">
                  <c:v>73</c:v>
                </c:pt>
                <c:pt idx="5">
                  <c:v>67</c:v>
                </c:pt>
              </c:numCache>
            </c:numRef>
          </c:val>
          <c:smooth val="0"/>
          <c:extLst>
            <c:ext xmlns:c16="http://schemas.microsoft.com/office/drawing/2014/chart" uri="{C3380CC4-5D6E-409C-BE32-E72D297353CC}">
              <c16:uniqueId val="{00000000-4A72-2E42-B24D-A0C6F4A636C7}"/>
            </c:ext>
          </c:extLst>
        </c:ser>
        <c:ser>
          <c:idx val="1"/>
          <c:order val="1"/>
          <c:tx>
            <c:strRef>
              <c:f>Sheet1!$C$1</c:f>
              <c:strCache>
                <c:ptCount val="1"/>
                <c:pt idx="0">
                  <c:v>Projected (current pace)</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67</c:v>
                </c:pt>
                <c:pt idx="6">
                  <c:v>65</c:v>
                </c:pt>
                <c:pt idx="7">
                  <c:v>63</c:v>
                </c:pt>
                <c:pt idx="8">
                  <c:v>61</c:v>
                </c:pt>
                <c:pt idx="9">
                  <c:v>58</c:v>
                </c:pt>
                <c:pt idx="10">
                  <c:v>56</c:v>
                </c:pt>
                <c:pt idx="11">
                  <c:v>54</c:v>
                </c:pt>
                <c:pt idx="12">
                  <c:v>52</c:v>
                </c:pt>
              </c:numCache>
            </c:numRef>
          </c:val>
          <c:smooth val="0"/>
          <c:extLst>
            <c:ext xmlns:c16="http://schemas.microsoft.com/office/drawing/2014/chart" uri="{C3380CC4-5D6E-409C-BE32-E72D297353CC}">
              <c16:uniqueId val="{00000001-4A72-2E42-B24D-A0C6F4A636C7}"/>
            </c:ext>
          </c:extLst>
        </c:ser>
        <c:ser>
          <c:idx val="2"/>
          <c:order val="2"/>
          <c:tx>
            <c:strRef>
              <c:f>Sheet1!$D$1</c:f>
              <c:strCache>
                <c:ptCount val="1"/>
                <c:pt idx="0">
                  <c:v>Required path to target</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67</c:v>
                </c:pt>
                <c:pt idx="6">
                  <c:v>58</c:v>
                </c:pt>
                <c:pt idx="7">
                  <c:v>50</c:v>
                </c:pt>
                <c:pt idx="8">
                  <c:v>43</c:v>
                </c:pt>
                <c:pt idx="9">
                  <c:v>37</c:v>
                </c:pt>
                <c:pt idx="10">
                  <c:v>33</c:v>
                </c:pt>
                <c:pt idx="11">
                  <c:v>29</c:v>
                </c:pt>
                <c:pt idx="12">
                  <c:v>25</c:v>
                </c:pt>
              </c:numCache>
            </c:numRef>
          </c:val>
          <c:smooth val="0"/>
          <c:extLst>
            <c:ext xmlns:c16="http://schemas.microsoft.com/office/drawing/2014/chart" uri="{C3380CC4-5D6E-409C-BE32-E72D297353CC}">
              <c16:uniqueId val="{00000002-4A72-2E42-B24D-A0C6F4A636C7}"/>
            </c:ext>
          </c:extLst>
        </c:ser>
        <c:ser>
          <c:idx val="3"/>
          <c:order val="3"/>
          <c:tx>
            <c:strRef>
              <c:f>Sheet1!$E$1</c:f>
              <c:strCache>
                <c:ptCount val="1"/>
                <c:pt idx="0">
                  <c:v>SDG Target (25)</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25</c:v>
                </c:pt>
                <c:pt idx="1">
                  <c:v>25</c:v>
                </c:pt>
                <c:pt idx="2">
                  <c:v>25</c:v>
                </c:pt>
                <c:pt idx="3">
                  <c:v>25</c:v>
                </c:pt>
                <c:pt idx="4">
                  <c:v>25</c:v>
                </c:pt>
                <c:pt idx="5">
                  <c:v>25</c:v>
                </c:pt>
                <c:pt idx="6">
                  <c:v>25</c:v>
                </c:pt>
                <c:pt idx="7">
                  <c:v>25</c:v>
                </c:pt>
                <c:pt idx="8">
                  <c:v>25</c:v>
                </c:pt>
                <c:pt idx="9">
                  <c:v>25</c:v>
                </c:pt>
                <c:pt idx="10">
                  <c:v>25</c:v>
                </c:pt>
                <c:pt idx="11">
                  <c:v>25</c:v>
                </c:pt>
                <c:pt idx="12">
                  <c:v>25</c:v>
                </c:pt>
              </c:numCache>
            </c:numRef>
          </c:val>
          <c:smooth val="0"/>
          <c:extLst>
            <c:ext xmlns:c16="http://schemas.microsoft.com/office/drawing/2014/chart" uri="{C3380CC4-5D6E-409C-BE32-E72D297353CC}">
              <c16:uniqueId val="{00000003-4A72-2E42-B24D-A0C6F4A636C7}"/>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60"/>
          <c:min val="0"/>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en-US" sz="1000" b="0" i="0" u="none" strike="noStrike">
                    <a:solidFill>
                      <a:srgbClr val="000000"/>
                    </a:solidFill>
                    <a:latin typeface="Arial"/>
                  </a:rPr>
                  <a:t>Deaths per 1,000 live births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20"/>
      </c:valAx>
      <c:spPr>
        <a:noFill/>
        <a:ln>
          <a:noFill/>
        </a:ln>
        <a:effectLst/>
      </c:spPr>
    </c:plotArea>
    <c:legend>
      <c:legendPos val="t"/>
      <c:layout>
        <c:manualLayout>
          <c:xMode val="edge"/>
          <c:yMode val="edge"/>
          <c:x val="0"/>
          <c:y val="1.8750456765556051E-2"/>
          <c:w val="0.99903460247303555"/>
          <c:h val="8.9086815845169462E-2"/>
        </c:manualLayout>
      </c:layout>
      <c:overlay val="0"/>
      <c:txPr>
        <a:bodyPr/>
        <a:lstStyle/>
        <a:p>
          <a:pPr>
            <a:defRPr sz="1200"/>
          </a:pPr>
          <a:endParaRPr lang="en-US"/>
        </a:p>
      </c:txPr>
    </c:legend>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Observed</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85</c:v>
                </c:pt>
                <c:pt idx="1">
                  <c:v>73</c:v>
                </c:pt>
                <c:pt idx="2">
                  <c:v>62</c:v>
                </c:pt>
                <c:pt idx="3">
                  <c:v>52</c:v>
                </c:pt>
                <c:pt idx="4">
                  <c:v>45</c:v>
                </c:pt>
                <c:pt idx="5">
                  <c:v>43</c:v>
                </c:pt>
              </c:numCache>
            </c:numRef>
          </c:val>
          <c:smooth val="0"/>
          <c:extLst>
            <c:ext xmlns:c16="http://schemas.microsoft.com/office/drawing/2014/chart" uri="{C3380CC4-5D6E-409C-BE32-E72D297353CC}">
              <c16:uniqueId val="{00000000-A155-8A40-9A22-5CAD13ACE3F9}"/>
            </c:ext>
          </c:extLst>
        </c:ser>
        <c:ser>
          <c:idx val="1"/>
          <c:order val="1"/>
          <c:tx>
            <c:strRef>
              <c:f>Sheet1!$C$1</c:f>
              <c:strCache>
                <c:ptCount val="1"/>
                <c:pt idx="0">
                  <c:v>Projected (current pace)</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43</c:v>
                </c:pt>
                <c:pt idx="6">
                  <c:v>42</c:v>
                </c:pt>
                <c:pt idx="7">
                  <c:v>41</c:v>
                </c:pt>
                <c:pt idx="8">
                  <c:v>40</c:v>
                </c:pt>
                <c:pt idx="9">
                  <c:v>38</c:v>
                </c:pt>
                <c:pt idx="10">
                  <c:v>37</c:v>
                </c:pt>
                <c:pt idx="11">
                  <c:v>36</c:v>
                </c:pt>
                <c:pt idx="12">
                  <c:v>35</c:v>
                </c:pt>
              </c:numCache>
            </c:numRef>
          </c:val>
          <c:smooth val="0"/>
          <c:extLst>
            <c:ext xmlns:c16="http://schemas.microsoft.com/office/drawing/2014/chart" uri="{C3380CC4-5D6E-409C-BE32-E72D297353CC}">
              <c16:uniqueId val="{00000001-A155-8A40-9A22-5CAD13ACE3F9}"/>
            </c:ext>
          </c:extLst>
        </c:ser>
        <c:ser>
          <c:idx val="2"/>
          <c:order val="2"/>
          <c:tx>
            <c:strRef>
              <c:f>Sheet1!$D$1</c:f>
              <c:strCache>
                <c:ptCount val="1"/>
                <c:pt idx="0">
                  <c:v>Required path to target</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43</c:v>
                </c:pt>
                <c:pt idx="6">
                  <c:v>37</c:v>
                </c:pt>
                <c:pt idx="7">
                  <c:v>32</c:v>
                </c:pt>
                <c:pt idx="8">
                  <c:v>27</c:v>
                </c:pt>
                <c:pt idx="9">
                  <c:v>22</c:v>
                </c:pt>
                <c:pt idx="10">
                  <c:v>18</c:v>
                </c:pt>
                <c:pt idx="11">
                  <c:v>15</c:v>
                </c:pt>
                <c:pt idx="12">
                  <c:v>12</c:v>
                </c:pt>
              </c:numCache>
            </c:numRef>
          </c:val>
          <c:smooth val="0"/>
          <c:extLst>
            <c:ext xmlns:c16="http://schemas.microsoft.com/office/drawing/2014/chart" uri="{C3380CC4-5D6E-409C-BE32-E72D297353CC}">
              <c16:uniqueId val="{00000002-A155-8A40-9A22-5CAD13ACE3F9}"/>
            </c:ext>
          </c:extLst>
        </c:ser>
        <c:ser>
          <c:idx val="3"/>
          <c:order val="3"/>
          <c:tx>
            <c:strRef>
              <c:f>Sheet1!$E$1</c:f>
              <c:strCache>
                <c:ptCount val="1"/>
                <c:pt idx="0">
                  <c:v>Target (12)</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12</c:v>
                </c:pt>
                <c:pt idx="1">
                  <c:v>12</c:v>
                </c:pt>
                <c:pt idx="2">
                  <c:v>12</c:v>
                </c:pt>
                <c:pt idx="3">
                  <c:v>12</c:v>
                </c:pt>
                <c:pt idx="4">
                  <c:v>12</c:v>
                </c:pt>
                <c:pt idx="5">
                  <c:v>12</c:v>
                </c:pt>
                <c:pt idx="6">
                  <c:v>12</c:v>
                </c:pt>
                <c:pt idx="7">
                  <c:v>12</c:v>
                </c:pt>
                <c:pt idx="8">
                  <c:v>12</c:v>
                </c:pt>
                <c:pt idx="9">
                  <c:v>12</c:v>
                </c:pt>
                <c:pt idx="10">
                  <c:v>12</c:v>
                </c:pt>
                <c:pt idx="11">
                  <c:v>12</c:v>
                </c:pt>
                <c:pt idx="12">
                  <c:v>12</c:v>
                </c:pt>
              </c:numCache>
            </c:numRef>
          </c:val>
          <c:smooth val="0"/>
          <c:extLst>
            <c:ext xmlns:c16="http://schemas.microsoft.com/office/drawing/2014/chart" uri="{C3380CC4-5D6E-409C-BE32-E72D297353CC}">
              <c16:uniqueId val="{00000003-A155-8A40-9A22-5CAD13ACE3F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00"/>
          <c:min val="0"/>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en-US" sz="1000" b="0" i="0" u="none" strike="noStrike">
                    <a:solidFill>
                      <a:srgbClr val="000000"/>
                    </a:solidFill>
                    <a:latin typeface="Arial"/>
                  </a:rPr>
                  <a:t>Deaths per 1,000 live births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legend>
      <c:legendPos val="t"/>
      <c:overlay val="0"/>
      <c:txPr>
        <a:bodyPr/>
        <a:lstStyle/>
        <a:p>
          <a:pPr>
            <a:defRPr sz="1000"/>
          </a:pPr>
          <a:endParaRPr lang="en-US"/>
        </a:p>
      </c:txPr>
    </c:legend>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Observed</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40</c:v>
                </c:pt>
                <c:pt idx="1">
                  <c:v>37</c:v>
                </c:pt>
                <c:pt idx="2">
                  <c:v>34</c:v>
                </c:pt>
                <c:pt idx="3">
                  <c:v>30</c:v>
                </c:pt>
                <c:pt idx="4">
                  <c:v>27</c:v>
                </c:pt>
                <c:pt idx="5">
                  <c:v>26</c:v>
                </c:pt>
              </c:numCache>
            </c:numRef>
          </c:val>
          <c:smooth val="0"/>
          <c:extLst>
            <c:ext xmlns:c16="http://schemas.microsoft.com/office/drawing/2014/chart" uri="{C3380CC4-5D6E-409C-BE32-E72D297353CC}">
              <c16:uniqueId val="{00000000-1B9D-7B46-A223-E67D900FE383}"/>
            </c:ext>
          </c:extLst>
        </c:ser>
        <c:ser>
          <c:idx val="1"/>
          <c:order val="1"/>
          <c:tx>
            <c:strRef>
              <c:f>Sheet1!$C$1</c:f>
              <c:strCache>
                <c:ptCount val="1"/>
                <c:pt idx="0">
                  <c:v>Projected (current pace)</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26</c:v>
                </c:pt>
                <c:pt idx="6">
                  <c:v>25.5</c:v>
                </c:pt>
                <c:pt idx="7">
                  <c:v>25.1</c:v>
                </c:pt>
                <c:pt idx="8">
                  <c:v>24.6</c:v>
                </c:pt>
                <c:pt idx="9">
                  <c:v>24.2</c:v>
                </c:pt>
                <c:pt idx="10">
                  <c:v>23.7</c:v>
                </c:pt>
                <c:pt idx="11">
                  <c:v>23.3</c:v>
                </c:pt>
                <c:pt idx="12">
                  <c:v>23</c:v>
                </c:pt>
              </c:numCache>
            </c:numRef>
          </c:val>
          <c:smooth val="0"/>
          <c:extLst>
            <c:ext xmlns:c16="http://schemas.microsoft.com/office/drawing/2014/chart" uri="{C3380CC4-5D6E-409C-BE32-E72D297353CC}">
              <c16:uniqueId val="{00000001-1B9D-7B46-A223-E67D900FE383}"/>
            </c:ext>
          </c:extLst>
        </c:ser>
        <c:ser>
          <c:idx val="2"/>
          <c:order val="2"/>
          <c:tx>
            <c:strRef>
              <c:f>Sheet1!$D$1</c:f>
              <c:strCache>
                <c:ptCount val="1"/>
                <c:pt idx="0">
                  <c:v>Required path to target</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26</c:v>
                </c:pt>
                <c:pt idx="6">
                  <c:v>23</c:v>
                </c:pt>
                <c:pt idx="7">
                  <c:v>21</c:v>
                </c:pt>
                <c:pt idx="8">
                  <c:v>18</c:v>
                </c:pt>
                <c:pt idx="9">
                  <c:v>16</c:v>
                </c:pt>
                <c:pt idx="10">
                  <c:v>15</c:v>
                </c:pt>
                <c:pt idx="11">
                  <c:v>13</c:v>
                </c:pt>
                <c:pt idx="12">
                  <c:v>12</c:v>
                </c:pt>
              </c:numCache>
            </c:numRef>
          </c:val>
          <c:smooth val="0"/>
          <c:extLst>
            <c:ext xmlns:c16="http://schemas.microsoft.com/office/drawing/2014/chart" uri="{C3380CC4-5D6E-409C-BE32-E72D297353CC}">
              <c16:uniqueId val="{00000002-1B9D-7B46-A223-E67D900FE383}"/>
            </c:ext>
          </c:extLst>
        </c:ser>
        <c:ser>
          <c:idx val="3"/>
          <c:order val="3"/>
          <c:tx>
            <c:strRef>
              <c:f>Sheet1!$E$1</c:f>
              <c:strCache>
                <c:ptCount val="1"/>
                <c:pt idx="0">
                  <c:v>SDG Target (12)</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12</c:v>
                </c:pt>
                <c:pt idx="1">
                  <c:v>12</c:v>
                </c:pt>
                <c:pt idx="2">
                  <c:v>12</c:v>
                </c:pt>
                <c:pt idx="3">
                  <c:v>12</c:v>
                </c:pt>
                <c:pt idx="4">
                  <c:v>12</c:v>
                </c:pt>
                <c:pt idx="5">
                  <c:v>12</c:v>
                </c:pt>
                <c:pt idx="6">
                  <c:v>12</c:v>
                </c:pt>
                <c:pt idx="7">
                  <c:v>12</c:v>
                </c:pt>
                <c:pt idx="8">
                  <c:v>12</c:v>
                </c:pt>
                <c:pt idx="9">
                  <c:v>12</c:v>
                </c:pt>
                <c:pt idx="10">
                  <c:v>12</c:v>
                </c:pt>
                <c:pt idx="11">
                  <c:v>12</c:v>
                </c:pt>
                <c:pt idx="12">
                  <c:v>12</c:v>
                </c:pt>
              </c:numCache>
            </c:numRef>
          </c:val>
          <c:smooth val="0"/>
          <c:extLst>
            <c:ext xmlns:c16="http://schemas.microsoft.com/office/drawing/2014/chart" uri="{C3380CC4-5D6E-409C-BE32-E72D297353CC}">
              <c16:uniqueId val="{00000003-1B9D-7B46-A223-E67D900FE383}"/>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vert="horz"/>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50"/>
          <c:min val="0"/>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en-US" sz="1000" b="0" i="0" u="none" strike="noStrike">
                    <a:solidFill>
                      <a:srgbClr val="000000"/>
                    </a:solidFill>
                    <a:latin typeface="Arial"/>
                  </a:rPr>
                  <a:t>Deaths per 1,000 live births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5"/>
      </c:valAx>
      <c:spPr>
        <a:noFill/>
        <a:ln>
          <a:noFill/>
        </a:ln>
        <a:effectLst/>
      </c:spPr>
    </c:plotArea>
    <c:legend>
      <c:legendPos val="t"/>
      <c:layout>
        <c:manualLayout>
          <c:xMode val="edge"/>
          <c:yMode val="edge"/>
          <c:x val="1.6271523358840793E-2"/>
          <c:y val="1.8750456765556051E-2"/>
          <c:w val="0.96956212989503288"/>
          <c:h val="7.3461435207206063E-2"/>
        </c:manualLayout>
      </c:layout>
      <c:overlay val="0"/>
      <c:txPr>
        <a:bodyPr/>
        <a:lstStyle/>
        <a:p>
          <a:pPr>
            <a:defRPr sz="1200"/>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4717-FAFF-8875-7E5F-0E4F247BD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C651E-A51F-FCEA-497A-33F991790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91201-8F7A-F3BE-2341-9E74FE6C22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0C9401-FD61-D355-70ED-265730EF4868}"/>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810247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05B"/>
        </a:solidFill>
        <a:effectLst/>
      </p:bgPr>
    </p:bg>
    <p:spTree>
      <p:nvGrpSpPr>
        <p:cNvPr id="1" name=""/>
        <p:cNvGrpSpPr/>
        <p:nvPr/>
      </p:nvGrpSpPr>
      <p:grpSpPr>
        <a:xfrm>
          <a:off x="0" y="0"/>
          <a:ext cx="0" cy="0"/>
          <a:chOff x="0" y="0"/>
          <a:chExt cx="0" cy="0"/>
        </a:xfrm>
      </p:grpSpPr>
      <p:sp>
        <p:nvSpPr>
          <p:cNvPr id="2" name="Text 0"/>
          <p:cNvSpPr/>
          <p:nvPr/>
        </p:nvSpPr>
        <p:spPr>
          <a:xfrm>
            <a:off x="0" y="0"/>
            <a:ext cx="9144000" cy="63401"/>
          </a:xfrm>
          <a:prstGeom prst="rect">
            <a:avLst/>
          </a:prstGeom>
          <a:solidFill>
            <a:srgbClr val="009ADE"/>
          </a:solidFill>
          <a:ln/>
        </p:spPr>
        <p:txBody>
          <a:bodyPr wrap="square" rtlCol="0" anchor="ctr"/>
          <a:lstStyle/>
          <a:p>
            <a:pPr marL="0" indent="0">
              <a:buNone/>
            </a:pPr>
            <a:endParaRPr lang="en-US" dirty="0"/>
          </a:p>
        </p:txBody>
      </p:sp>
      <p:sp>
        <p:nvSpPr>
          <p:cNvPr id="3" name="Text 1"/>
          <p:cNvSpPr/>
          <p:nvPr/>
        </p:nvSpPr>
        <p:spPr>
          <a:xfrm>
            <a:off x="1211827" y="564653"/>
            <a:ext cx="6844062" cy="1042691"/>
          </a:xfrm>
          <a:prstGeom prst="rect">
            <a:avLst/>
          </a:prstGeom>
          <a:noFill/>
          <a:ln/>
        </p:spPr>
        <p:txBody>
          <a:bodyPr wrap="square" lIns="0" tIns="0" rIns="0" bIns="0" rtlCol="0" anchor="t"/>
          <a:lstStyle/>
          <a:p>
            <a:pPr marL="0" indent="0" algn="ctr">
              <a:spcAft>
                <a:spcPts val="1000"/>
              </a:spcAft>
              <a:buNone/>
            </a:pPr>
            <a:r>
              <a:rPr lang="en-US" sz="3200" b="1" dirty="0">
                <a:solidFill>
                  <a:srgbClr val="FFFFFF"/>
                </a:solidFill>
                <a:latin typeface="Open Sans" pitchFamily="34" charset="0"/>
                <a:ea typeface="Arial" pitchFamily="34" charset="-122"/>
                <a:cs typeface="Arial" pitchFamily="34" charset="-120"/>
              </a:rPr>
              <a:t>Mortality in the African Region</a:t>
            </a:r>
            <a:endParaRPr lang="en-US" sz="3200" dirty="0"/>
          </a:p>
        </p:txBody>
      </p:sp>
      <p:sp>
        <p:nvSpPr>
          <p:cNvPr id="4" name="Text 2"/>
          <p:cNvSpPr/>
          <p:nvPr/>
        </p:nvSpPr>
        <p:spPr>
          <a:xfrm>
            <a:off x="936002" y="1509917"/>
            <a:ext cx="7477735" cy="339625"/>
          </a:xfrm>
          <a:prstGeom prst="rect">
            <a:avLst/>
          </a:prstGeom>
          <a:noFill/>
          <a:ln/>
        </p:spPr>
        <p:txBody>
          <a:bodyPr wrap="square" lIns="0" tIns="0" rIns="0" bIns="0" rtlCol="0" anchor="t"/>
          <a:lstStyle/>
          <a:p>
            <a:pPr marL="0" indent="0" algn="ctr">
              <a:spcAft>
                <a:spcPts val="2500"/>
              </a:spcAft>
              <a:buNone/>
            </a:pPr>
            <a:r>
              <a:rPr lang="en-US" sz="3200" dirty="0">
                <a:solidFill>
                  <a:srgbClr val="7FC8E8"/>
                </a:solidFill>
                <a:latin typeface="Open Sans" pitchFamily="34" charset="0"/>
                <a:ea typeface="Arial" pitchFamily="34" charset="-122"/>
                <a:cs typeface="Arial" pitchFamily="34" charset="-120"/>
              </a:rPr>
              <a:t>Trends, Progress and the Road to 2030</a:t>
            </a:r>
            <a:endParaRPr lang="en-US" sz="3200" dirty="0"/>
          </a:p>
        </p:txBody>
      </p:sp>
      <p:sp>
        <p:nvSpPr>
          <p:cNvPr id="5" name="Text 3"/>
          <p:cNvSpPr/>
          <p:nvPr/>
        </p:nvSpPr>
        <p:spPr>
          <a:xfrm>
            <a:off x="4064050" y="2516237"/>
            <a:ext cx="1015901" cy="38100"/>
          </a:xfrm>
          <a:prstGeom prst="rect">
            <a:avLst/>
          </a:prstGeom>
          <a:solidFill>
            <a:srgbClr val="F26522"/>
          </a:solidFill>
          <a:ln/>
        </p:spPr>
        <p:txBody>
          <a:bodyPr wrap="square" rtlCol="0" anchor="ctr"/>
          <a:lstStyle/>
          <a:p>
            <a:pPr marL="0" indent="0">
              <a:buNone/>
            </a:pPr>
            <a:endParaRPr lang="en-US" dirty="0"/>
          </a:p>
        </p:txBody>
      </p:sp>
      <p:sp>
        <p:nvSpPr>
          <p:cNvPr id="6" name="Text 4"/>
          <p:cNvSpPr/>
          <p:nvPr/>
        </p:nvSpPr>
        <p:spPr>
          <a:xfrm>
            <a:off x="1574616" y="2871788"/>
            <a:ext cx="5994767" cy="200025"/>
          </a:xfrm>
          <a:prstGeom prst="rect">
            <a:avLst/>
          </a:prstGeom>
          <a:noFill/>
          <a:ln/>
        </p:spPr>
        <p:txBody>
          <a:bodyPr wrap="square" lIns="0" tIns="0" rIns="0" bIns="0" rtlCol="0" anchor="t"/>
          <a:lstStyle/>
          <a:p>
            <a:pPr marL="0" indent="0" algn="ctr">
              <a:spcBef>
                <a:spcPts val="500"/>
              </a:spcBef>
              <a:spcAft>
                <a:spcPts val="500"/>
              </a:spcAft>
              <a:buNone/>
            </a:pPr>
            <a:r>
              <a:rPr lang="en-US" sz="1300" dirty="0">
                <a:solidFill>
                  <a:srgbClr val="B0D4E8"/>
                </a:solidFill>
                <a:latin typeface="Open Sans" pitchFamily="34" charset="0"/>
                <a:ea typeface="Arial" pitchFamily="34" charset="-122"/>
                <a:cs typeface="Arial" pitchFamily="34" charset="-120"/>
              </a:rPr>
              <a:t>WHO African Region</a:t>
            </a:r>
            <a:endParaRPr lang="en-US" sz="1300" dirty="0"/>
          </a:p>
        </p:txBody>
      </p:sp>
      <p:sp>
        <p:nvSpPr>
          <p:cNvPr id="8" name="Text 6"/>
          <p:cNvSpPr/>
          <p:nvPr/>
        </p:nvSpPr>
        <p:spPr>
          <a:xfrm>
            <a:off x="1574616" y="3652689"/>
            <a:ext cx="5994767" cy="152400"/>
          </a:xfrm>
          <a:prstGeom prst="rect">
            <a:avLst/>
          </a:prstGeom>
          <a:noFill/>
          <a:ln/>
        </p:spPr>
        <p:txBody>
          <a:bodyPr wrap="square" lIns="0" tIns="0" rIns="0" bIns="0" rtlCol="0" anchor="t"/>
          <a:lstStyle/>
          <a:p>
            <a:pPr marL="0" indent="0" algn="ctr">
              <a:spcBef>
                <a:spcPts val="2500"/>
              </a:spcBef>
              <a:buNone/>
            </a:pPr>
            <a:r>
              <a:rPr lang="en-US" sz="1100" dirty="0">
                <a:solidFill>
                  <a:srgbClr val="FFFFFF"/>
                </a:solidFill>
                <a:latin typeface="Open Sans" pitchFamily="34" charset="0"/>
                <a:ea typeface="Arial" pitchFamily="34" charset="-122"/>
                <a:cs typeface="Arial" pitchFamily="34" charset="-120"/>
              </a:rPr>
              <a:t>World Health Organization</a:t>
            </a:r>
            <a:endParaRPr lang="en-US" sz="1100" dirty="0"/>
          </a:p>
        </p:txBody>
      </p:sp>
      <p:sp>
        <p:nvSpPr>
          <p:cNvPr id="9" name="Text 7"/>
          <p:cNvSpPr/>
          <p:nvPr/>
        </p:nvSpPr>
        <p:spPr>
          <a:xfrm>
            <a:off x="0" y="4889599"/>
            <a:ext cx="9144000" cy="253901"/>
          </a:xfrm>
          <a:prstGeom prst="rect">
            <a:avLst/>
          </a:prstGeom>
          <a:solidFill>
            <a:srgbClr val="001A49"/>
          </a:solidFill>
          <a:ln/>
        </p:spPr>
        <p:txBody>
          <a:bodyPr wrap="square" rtlCol="0" anchor="ctr"/>
          <a:lstStyle/>
          <a:p>
            <a:pPr marL="0" indent="0">
              <a:buNone/>
            </a:pPr>
            <a:endParaRPr lang="en-US" dirty="0"/>
          </a:p>
        </p:txBody>
      </p:sp>
      <p:sp>
        <p:nvSpPr>
          <p:cNvPr id="10" name="Text 8"/>
          <p:cNvSpPr/>
          <p:nvPr/>
        </p:nvSpPr>
        <p:spPr>
          <a:xfrm>
            <a:off x="205740" y="4968924"/>
            <a:ext cx="8938260" cy="95250"/>
          </a:xfrm>
          <a:prstGeom prst="rect">
            <a:avLst/>
          </a:prstGeom>
          <a:noFill/>
          <a:ln/>
        </p:spPr>
        <p:txBody>
          <a:bodyPr wrap="square" lIns="0" tIns="0" rIns="0" bIns="0" rtlCol="0" anchor="t"/>
          <a:lstStyle/>
          <a:p>
            <a:pPr marL="0" indent="0" algn="ctr">
              <a:spcBef>
                <a:spcPts val="400"/>
              </a:spcBef>
              <a:spcAft>
                <a:spcPts val="400"/>
              </a:spcAft>
              <a:buNone/>
            </a:pPr>
            <a:r>
              <a:rPr lang="en-US" sz="800" dirty="0">
                <a:solidFill>
                  <a:srgbClr val="7FC8E8"/>
                </a:solidFill>
                <a:latin typeface="Open Sans" pitchFamily="34" charset="0"/>
                <a:ea typeface="Arial" pitchFamily="34" charset="-122"/>
                <a:cs typeface="Arial" pitchFamily="34" charset="-120"/>
              </a:rPr>
              <a:t>Sources: UN World Population Prospects 2024 | WHO Global Health Estimates 2024 | UN IGME 2024 | WHO MMEIG 2025</a:t>
            </a:r>
            <a:endParaRPr lang="en-US" sz="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0999" y="182463"/>
            <a:ext cx="5420193"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Outline</a:t>
            </a:r>
            <a:endParaRPr lang="en-US" sz="2000" dirty="0"/>
          </a:p>
        </p:txBody>
      </p:sp>
      <p:sp>
        <p:nvSpPr>
          <p:cNvPr id="4" name="Text 2"/>
          <p:cNvSpPr/>
          <p:nvPr/>
        </p:nvSpPr>
        <p:spPr>
          <a:xfrm>
            <a:off x="507950" y="977801"/>
            <a:ext cx="8290661" cy="419100"/>
          </a:xfrm>
          <a:prstGeom prst="rect">
            <a:avLst/>
          </a:prstGeom>
          <a:noFill/>
          <a:ln/>
        </p:spPr>
        <p:txBody>
          <a:bodyPr wrap="square" lIns="0" tIns="0" rIns="0" bIns="0" rtlCol="0" anchor="t"/>
          <a:lstStyle/>
          <a:p>
            <a:pPr marL="0" indent="0" algn="l">
              <a:lnSpc>
                <a:spcPts val="1650"/>
              </a:lnSpc>
              <a:spcAft>
                <a:spcPts val="1200"/>
              </a:spcAft>
              <a:buNone/>
            </a:pPr>
            <a:r>
              <a:rPr lang="en-US" sz="1600" dirty="0">
                <a:solidFill>
                  <a:srgbClr val="333333"/>
                </a:solidFill>
                <a:latin typeface="Open Sans" pitchFamily="34" charset="0"/>
                <a:ea typeface="Arial" pitchFamily="34" charset="-122"/>
                <a:cs typeface="Arial" pitchFamily="34" charset="-120"/>
              </a:rPr>
              <a:t>This presentation looks at how many people live in the African Region, how fast the population is growing, and how many lives we are losing to preventable conditions. We also look at where we stand compared to the global targets set for 2030.</a:t>
            </a:r>
            <a:endParaRPr lang="en-US" sz="1600" dirty="0"/>
          </a:p>
        </p:txBody>
      </p:sp>
      <p:sp>
        <p:nvSpPr>
          <p:cNvPr id="7" name="Text 5"/>
          <p:cNvSpPr/>
          <p:nvPr/>
        </p:nvSpPr>
        <p:spPr>
          <a:xfrm>
            <a:off x="990451" y="2102853"/>
            <a:ext cx="3523539" cy="209550"/>
          </a:xfrm>
          <a:prstGeom prst="rect">
            <a:avLst/>
          </a:prstGeom>
          <a:noFill/>
          <a:ln/>
        </p:spPr>
        <p:txBody>
          <a:bodyPr wrap="square" lIns="0" tIns="0" rIns="0" bIns="0" rtlCol="0" anchor="t"/>
          <a:lstStyle/>
          <a:p>
            <a:pPr marL="0" indent="0" algn="l">
              <a:lnSpc>
                <a:spcPts val="1650"/>
              </a:lnSpc>
              <a:buNone/>
            </a:pPr>
            <a:r>
              <a:rPr lang="en-US" sz="1600" b="1" dirty="0">
                <a:solidFill>
                  <a:srgbClr val="00205B"/>
                </a:solidFill>
                <a:latin typeface="Open Sans" pitchFamily="34" charset="0"/>
                <a:ea typeface="Arial" pitchFamily="34" charset="-122"/>
                <a:cs typeface="Arial" pitchFamily="34" charset="-120"/>
              </a:rPr>
              <a:t>Population and Growth</a:t>
            </a:r>
            <a:endParaRPr lang="en-US" sz="1600" dirty="0"/>
          </a:p>
        </p:txBody>
      </p:sp>
      <p:sp>
        <p:nvSpPr>
          <p:cNvPr id="8" name="Text 6"/>
          <p:cNvSpPr/>
          <p:nvPr/>
        </p:nvSpPr>
        <p:spPr>
          <a:xfrm>
            <a:off x="990451" y="2337704"/>
            <a:ext cx="3523539" cy="171450"/>
          </a:xfrm>
          <a:prstGeom prst="rect">
            <a:avLst/>
          </a:prstGeom>
          <a:noFill/>
          <a:ln/>
        </p:spPr>
        <p:txBody>
          <a:bodyPr wrap="square" lIns="0" tIns="0" rIns="0" bIns="0" rtlCol="0" anchor="t"/>
          <a:lstStyle/>
          <a:p>
            <a:pPr marL="0" indent="0" algn="l">
              <a:lnSpc>
                <a:spcPts val="1350"/>
              </a:lnSpc>
              <a:spcBef>
                <a:spcPts val="200"/>
              </a:spcBef>
              <a:buNone/>
            </a:pPr>
            <a:r>
              <a:rPr lang="en-US" sz="1400" dirty="0">
                <a:solidFill>
                  <a:srgbClr val="666666"/>
                </a:solidFill>
                <a:latin typeface="Open Sans" pitchFamily="34" charset="0"/>
                <a:ea typeface="Arial" pitchFamily="34" charset="-122"/>
                <a:cs typeface="Arial" pitchFamily="34" charset="-120"/>
              </a:rPr>
              <a:t>How Africa's population is structured by age and sex</a:t>
            </a:r>
            <a:endParaRPr lang="en-US" sz="1400" dirty="0"/>
          </a:p>
        </p:txBody>
      </p:sp>
      <p:sp>
        <p:nvSpPr>
          <p:cNvPr id="11" name="Text 9"/>
          <p:cNvSpPr/>
          <p:nvPr/>
        </p:nvSpPr>
        <p:spPr>
          <a:xfrm>
            <a:off x="4927402" y="2102853"/>
            <a:ext cx="3523539" cy="209550"/>
          </a:xfrm>
          <a:prstGeom prst="rect">
            <a:avLst/>
          </a:prstGeom>
          <a:noFill/>
          <a:ln/>
        </p:spPr>
        <p:txBody>
          <a:bodyPr wrap="square" lIns="0" tIns="0" rIns="0" bIns="0" rtlCol="0" anchor="t"/>
          <a:lstStyle/>
          <a:p>
            <a:pPr>
              <a:lnSpc>
                <a:spcPts val="1650"/>
              </a:lnSpc>
            </a:pPr>
            <a:r>
              <a:rPr lang="en-US" sz="1600" b="1" dirty="0">
                <a:solidFill>
                  <a:srgbClr val="00205B"/>
                </a:solidFill>
                <a:latin typeface="Open Sans" pitchFamily="34" charset="0"/>
                <a:cs typeface="Arial" pitchFamily="34" charset="-120"/>
              </a:rPr>
              <a:t>Total Deaths</a:t>
            </a:r>
          </a:p>
        </p:txBody>
      </p:sp>
      <p:sp>
        <p:nvSpPr>
          <p:cNvPr id="12" name="Text 10"/>
          <p:cNvSpPr/>
          <p:nvPr/>
        </p:nvSpPr>
        <p:spPr>
          <a:xfrm>
            <a:off x="4927402" y="2337704"/>
            <a:ext cx="3523539" cy="171450"/>
          </a:xfrm>
          <a:prstGeom prst="rect">
            <a:avLst/>
          </a:prstGeom>
          <a:noFill/>
          <a:ln/>
        </p:spPr>
        <p:txBody>
          <a:bodyPr wrap="square" lIns="0" tIns="0" rIns="0" bIns="0" rtlCol="0" anchor="t"/>
          <a:lstStyle/>
          <a:p>
            <a:pPr marL="0" indent="0" algn="l">
              <a:lnSpc>
                <a:spcPts val="1350"/>
              </a:lnSpc>
              <a:spcBef>
                <a:spcPts val="200"/>
              </a:spcBef>
              <a:buNone/>
            </a:pPr>
            <a:r>
              <a:rPr lang="en-US" sz="1400" dirty="0">
                <a:solidFill>
                  <a:srgbClr val="666666"/>
                </a:solidFill>
                <a:latin typeface="Open Sans" pitchFamily="34" charset="0"/>
                <a:ea typeface="Arial" pitchFamily="34" charset="-122"/>
                <a:cs typeface="Arial" pitchFamily="34" charset="-120"/>
              </a:rPr>
              <a:t>How many people die each year across the region</a:t>
            </a:r>
            <a:endParaRPr lang="en-US" sz="1400" dirty="0"/>
          </a:p>
        </p:txBody>
      </p:sp>
      <p:sp>
        <p:nvSpPr>
          <p:cNvPr id="15" name="Text 13"/>
          <p:cNvSpPr/>
          <p:nvPr/>
        </p:nvSpPr>
        <p:spPr>
          <a:xfrm>
            <a:off x="990451" y="2849528"/>
            <a:ext cx="3523539" cy="209550"/>
          </a:xfrm>
          <a:prstGeom prst="rect">
            <a:avLst/>
          </a:prstGeom>
          <a:noFill/>
          <a:ln/>
        </p:spPr>
        <p:txBody>
          <a:bodyPr wrap="square" lIns="0" tIns="0" rIns="0" bIns="0" rtlCol="0" anchor="t"/>
          <a:lstStyle/>
          <a:p>
            <a:pPr marL="0" indent="0" algn="l">
              <a:lnSpc>
                <a:spcPts val="1650"/>
              </a:lnSpc>
              <a:buNone/>
            </a:pPr>
            <a:r>
              <a:rPr lang="en-US" sz="1600" b="1" dirty="0">
                <a:solidFill>
                  <a:srgbClr val="00205B"/>
                </a:solidFill>
                <a:latin typeface="Open Sans" pitchFamily="34" charset="0"/>
                <a:ea typeface="Arial" pitchFamily="34" charset="-122"/>
                <a:cs typeface="Arial" pitchFamily="34" charset="-120"/>
              </a:rPr>
              <a:t>Fertility</a:t>
            </a:r>
            <a:endParaRPr lang="en-US" sz="1600" dirty="0"/>
          </a:p>
        </p:txBody>
      </p:sp>
      <p:sp>
        <p:nvSpPr>
          <p:cNvPr id="16" name="Text 14"/>
          <p:cNvSpPr/>
          <p:nvPr/>
        </p:nvSpPr>
        <p:spPr>
          <a:xfrm>
            <a:off x="990451" y="3084378"/>
            <a:ext cx="3523539" cy="171450"/>
          </a:xfrm>
          <a:prstGeom prst="rect">
            <a:avLst/>
          </a:prstGeom>
          <a:noFill/>
          <a:ln/>
        </p:spPr>
        <p:txBody>
          <a:bodyPr wrap="square" lIns="0" tIns="0" rIns="0" bIns="0" rtlCol="0" anchor="t"/>
          <a:lstStyle/>
          <a:p>
            <a:pPr marL="0" indent="0" algn="l">
              <a:lnSpc>
                <a:spcPts val="1350"/>
              </a:lnSpc>
              <a:spcBef>
                <a:spcPts val="200"/>
              </a:spcBef>
              <a:buNone/>
            </a:pPr>
            <a:r>
              <a:rPr lang="en-US" sz="1400" dirty="0">
                <a:solidFill>
                  <a:srgbClr val="666666"/>
                </a:solidFill>
                <a:latin typeface="Open Sans" pitchFamily="34" charset="0"/>
                <a:ea typeface="Arial" pitchFamily="34" charset="-122"/>
                <a:cs typeface="Arial" pitchFamily="34" charset="-120"/>
              </a:rPr>
              <a:t>How many children women are having on average</a:t>
            </a:r>
            <a:endParaRPr lang="en-US" sz="1400" dirty="0"/>
          </a:p>
        </p:txBody>
      </p:sp>
      <p:sp>
        <p:nvSpPr>
          <p:cNvPr id="19" name="Text 17"/>
          <p:cNvSpPr/>
          <p:nvPr/>
        </p:nvSpPr>
        <p:spPr>
          <a:xfrm>
            <a:off x="4927402" y="2849528"/>
            <a:ext cx="3523539" cy="209550"/>
          </a:xfrm>
          <a:prstGeom prst="rect">
            <a:avLst/>
          </a:prstGeom>
          <a:noFill/>
          <a:ln/>
        </p:spPr>
        <p:txBody>
          <a:bodyPr wrap="square" lIns="0" tIns="0" rIns="0" bIns="0" rtlCol="0" anchor="t"/>
          <a:lstStyle/>
          <a:p>
            <a:pPr indent="0">
              <a:lnSpc>
                <a:spcPts val="1650"/>
              </a:lnSpc>
              <a:buNone/>
            </a:pPr>
            <a:r>
              <a:rPr lang="en-US" sz="1600" b="1" dirty="0">
                <a:solidFill>
                  <a:srgbClr val="00205B"/>
                </a:solidFill>
                <a:latin typeface="Open Sans" pitchFamily="34" charset="0"/>
                <a:cs typeface="Arial" pitchFamily="34" charset="-120"/>
              </a:rPr>
              <a:t>Maternal Mortality</a:t>
            </a:r>
          </a:p>
        </p:txBody>
      </p:sp>
      <p:sp>
        <p:nvSpPr>
          <p:cNvPr id="20" name="Text 18"/>
          <p:cNvSpPr/>
          <p:nvPr/>
        </p:nvSpPr>
        <p:spPr>
          <a:xfrm>
            <a:off x="4927402" y="3084378"/>
            <a:ext cx="3523539" cy="171450"/>
          </a:xfrm>
          <a:prstGeom prst="rect">
            <a:avLst/>
          </a:prstGeom>
          <a:noFill/>
          <a:ln/>
        </p:spPr>
        <p:txBody>
          <a:bodyPr wrap="square" lIns="0" tIns="0" rIns="0" bIns="0" rtlCol="0" anchor="t"/>
          <a:lstStyle/>
          <a:p>
            <a:pPr marL="0" indent="0" algn="l">
              <a:lnSpc>
                <a:spcPts val="1350"/>
              </a:lnSpc>
              <a:spcBef>
                <a:spcPts val="200"/>
              </a:spcBef>
              <a:buNone/>
            </a:pPr>
            <a:r>
              <a:rPr lang="en-US" sz="1400" dirty="0">
                <a:solidFill>
                  <a:srgbClr val="666666"/>
                </a:solidFill>
                <a:latin typeface="Open Sans" pitchFamily="34" charset="0"/>
                <a:ea typeface="Arial" pitchFamily="34" charset="-122"/>
                <a:cs typeface="Arial" pitchFamily="34" charset="-120"/>
              </a:rPr>
              <a:t>Women dying during pregnancy or childbirth</a:t>
            </a:r>
            <a:endParaRPr lang="en-US" sz="1400" dirty="0"/>
          </a:p>
        </p:txBody>
      </p:sp>
      <p:sp>
        <p:nvSpPr>
          <p:cNvPr id="21" name="Text 19"/>
          <p:cNvSpPr/>
          <p:nvPr/>
        </p:nvSpPr>
        <p:spPr>
          <a:xfrm>
            <a:off x="515284" y="3559702"/>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22" name="Text 20"/>
          <p:cNvSpPr/>
          <p:nvPr/>
        </p:nvSpPr>
        <p:spPr>
          <a:xfrm>
            <a:off x="664882" y="3624477"/>
            <a:ext cx="79242" cy="209550"/>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5</a:t>
            </a:r>
            <a:endParaRPr lang="en-US" sz="1200" dirty="0"/>
          </a:p>
        </p:txBody>
      </p:sp>
      <p:sp>
        <p:nvSpPr>
          <p:cNvPr id="23" name="Text 21"/>
          <p:cNvSpPr/>
          <p:nvPr/>
        </p:nvSpPr>
        <p:spPr>
          <a:xfrm>
            <a:off x="990451" y="3570721"/>
            <a:ext cx="3523539" cy="209550"/>
          </a:xfrm>
          <a:prstGeom prst="rect">
            <a:avLst/>
          </a:prstGeom>
          <a:noFill/>
          <a:ln/>
        </p:spPr>
        <p:txBody>
          <a:bodyPr wrap="square" lIns="0" tIns="0" rIns="0" bIns="0" rtlCol="0" anchor="t"/>
          <a:lstStyle/>
          <a:p>
            <a:pPr marL="0" indent="0" algn="l">
              <a:lnSpc>
                <a:spcPts val="1650"/>
              </a:lnSpc>
              <a:buNone/>
            </a:pPr>
            <a:r>
              <a:rPr lang="en-US" sz="1600" b="1" dirty="0">
                <a:solidFill>
                  <a:srgbClr val="00205B"/>
                </a:solidFill>
                <a:latin typeface="Open Sans" pitchFamily="34" charset="0"/>
                <a:cs typeface="Arial" pitchFamily="34" charset="-120"/>
              </a:rPr>
              <a:t>Child and Newborn Mortality</a:t>
            </a:r>
          </a:p>
        </p:txBody>
      </p:sp>
      <p:sp>
        <p:nvSpPr>
          <p:cNvPr id="24" name="Text 22"/>
          <p:cNvSpPr/>
          <p:nvPr/>
        </p:nvSpPr>
        <p:spPr>
          <a:xfrm>
            <a:off x="990451" y="3805572"/>
            <a:ext cx="3523539" cy="171450"/>
          </a:xfrm>
          <a:prstGeom prst="rect">
            <a:avLst/>
          </a:prstGeom>
          <a:noFill/>
          <a:ln/>
        </p:spPr>
        <p:txBody>
          <a:bodyPr wrap="square" lIns="0" tIns="0" rIns="0" bIns="0" rtlCol="0" anchor="t"/>
          <a:lstStyle/>
          <a:p>
            <a:pPr marL="0" indent="0" algn="l">
              <a:lnSpc>
                <a:spcPts val="1350"/>
              </a:lnSpc>
              <a:spcBef>
                <a:spcPts val="200"/>
              </a:spcBef>
              <a:buNone/>
            </a:pPr>
            <a:r>
              <a:rPr lang="en-US" sz="1400" dirty="0">
                <a:solidFill>
                  <a:srgbClr val="666666"/>
                </a:solidFill>
                <a:latin typeface="Open Sans" pitchFamily="34" charset="0"/>
                <a:ea typeface="Arial" pitchFamily="34" charset="-122"/>
                <a:cs typeface="Arial" pitchFamily="34" charset="-120"/>
              </a:rPr>
              <a:t>Deaths among children under five, infants, and newborns</a:t>
            </a:r>
            <a:endParaRPr lang="en-US" sz="1400" dirty="0"/>
          </a:p>
        </p:txBody>
      </p:sp>
      <p:sp>
        <p:nvSpPr>
          <p:cNvPr id="25" name="Text 23"/>
          <p:cNvSpPr/>
          <p:nvPr/>
        </p:nvSpPr>
        <p:spPr>
          <a:xfrm>
            <a:off x="4444901" y="2801773"/>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27" name="Text 25"/>
          <p:cNvSpPr/>
          <p:nvPr/>
        </p:nvSpPr>
        <p:spPr>
          <a:xfrm>
            <a:off x="4927402" y="3570721"/>
            <a:ext cx="3523539" cy="209550"/>
          </a:xfrm>
          <a:prstGeom prst="rect">
            <a:avLst/>
          </a:prstGeom>
          <a:noFill/>
          <a:ln/>
        </p:spPr>
        <p:txBody>
          <a:bodyPr wrap="square" lIns="0" tIns="0" rIns="0" bIns="0" rtlCol="0" anchor="t"/>
          <a:lstStyle/>
          <a:p>
            <a:pPr>
              <a:lnSpc>
                <a:spcPts val="1650"/>
              </a:lnSpc>
            </a:pPr>
            <a:r>
              <a:rPr lang="en-US" sz="1600" b="1" dirty="0">
                <a:solidFill>
                  <a:srgbClr val="00205B"/>
                </a:solidFill>
                <a:latin typeface="Open Sans" pitchFamily="34" charset="0"/>
                <a:cs typeface="Arial" pitchFamily="34" charset="-120"/>
              </a:rPr>
              <a:t>Projections to 2030</a:t>
            </a:r>
          </a:p>
        </p:txBody>
      </p:sp>
      <p:sp>
        <p:nvSpPr>
          <p:cNvPr id="28" name="Text 26"/>
          <p:cNvSpPr/>
          <p:nvPr/>
        </p:nvSpPr>
        <p:spPr>
          <a:xfrm>
            <a:off x="4927402" y="3805572"/>
            <a:ext cx="3523539" cy="171450"/>
          </a:xfrm>
          <a:prstGeom prst="rect">
            <a:avLst/>
          </a:prstGeom>
          <a:noFill/>
          <a:ln/>
        </p:spPr>
        <p:txBody>
          <a:bodyPr wrap="square" lIns="0" tIns="0" rIns="0" bIns="0" rtlCol="0" anchor="t"/>
          <a:lstStyle/>
          <a:p>
            <a:pPr marL="0" indent="0" algn="l">
              <a:lnSpc>
                <a:spcPts val="1350"/>
              </a:lnSpc>
              <a:spcBef>
                <a:spcPts val="200"/>
              </a:spcBef>
              <a:buNone/>
            </a:pPr>
            <a:r>
              <a:rPr lang="en-US" sz="1400" dirty="0">
                <a:solidFill>
                  <a:srgbClr val="666666"/>
                </a:solidFill>
                <a:latin typeface="Open Sans" pitchFamily="34" charset="0"/>
                <a:ea typeface="Arial" pitchFamily="34" charset="-122"/>
                <a:cs typeface="Arial" pitchFamily="34" charset="-120"/>
              </a:rPr>
              <a:t>Are we on track to meet the global targets?</a:t>
            </a:r>
            <a:endParaRPr lang="en-US" sz="1400" dirty="0"/>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3" name="Text 3">
            <a:extLst>
              <a:ext uri="{FF2B5EF4-FFF2-40B4-BE49-F238E27FC236}">
                <a16:creationId xmlns:a16="http://schemas.microsoft.com/office/drawing/2014/main" id="{EFBE51AB-E805-1BBD-E0C2-0DA3217C1F2F}"/>
              </a:ext>
            </a:extLst>
          </p:cNvPr>
          <p:cNvSpPr/>
          <p:nvPr/>
        </p:nvSpPr>
        <p:spPr>
          <a:xfrm>
            <a:off x="515284" y="2086292"/>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35" name="Text 7">
            <a:extLst>
              <a:ext uri="{FF2B5EF4-FFF2-40B4-BE49-F238E27FC236}">
                <a16:creationId xmlns:a16="http://schemas.microsoft.com/office/drawing/2014/main" id="{A26BD21A-D5F8-A47C-6726-DAF5CCB0E7A1}"/>
              </a:ext>
            </a:extLst>
          </p:cNvPr>
          <p:cNvSpPr/>
          <p:nvPr/>
        </p:nvSpPr>
        <p:spPr>
          <a:xfrm>
            <a:off x="4454045" y="2060925"/>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36" name="Text 11">
            <a:extLst>
              <a:ext uri="{FF2B5EF4-FFF2-40B4-BE49-F238E27FC236}">
                <a16:creationId xmlns:a16="http://schemas.microsoft.com/office/drawing/2014/main" id="{6C2CC740-1F1C-3F64-E182-DCBA73EDEE74}"/>
              </a:ext>
            </a:extLst>
          </p:cNvPr>
          <p:cNvSpPr/>
          <p:nvPr/>
        </p:nvSpPr>
        <p:spPr>
          <a:xfrm>
            <a:off x="515284" y="2836102"/>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38" name="Text 23">
            <a:extLst>
              <a:ext uri="{FF2B5EF4-FFF2-40B4-BE49-F238E27FC236}">
                <a16:creationId xmlns:a16="http://schemas.microsoft.com/office/drawing/2014/main" id="{B3BAAFA4-70A5-F670-298E-267E3290B3A6}"/>
              </a:ext>
            </a:extLst>
          </p:cNvPr>
          <p:cNvSpPr/>
          <p:nvPr/>
        </p:nvSpPr>
        <p:spPr>
          <a:xfrm>
            <a:off x="4444901" y="3524074"/>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26" name="Text 24"/>
          <p:cNvSpPr/>
          <p:nvPr/>
        </p:nvSpPr>
        <p:spPr>
          <a:xfrm>
            <a:off x="4579311" y="3589009"/>
            <a:ext cx="210060" cy="263306"/>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6</a:t>
            </a:r>
            <a:endParaRPr lang="en-US" sz="1200" dirty="0"/>
          </a:p>
        </p:txBody>
      </p:sp>
      <p:sp>
        <p:nvSpPr>
          <p:cNvPr id="14" name="Text 12"/>
          <p:cNvSpPr/>
          <p:nvPr/>
        </p:nvSpPr>
        <p:spPr>
          <a:xfrm>
            <a:off x="645134" y="2896270"/>
            <a:ext cx="216693" cy="313669"/>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3</a:t>
            </a:r>
            <a:endParaRPr lang="en-US" sz="1200" dirty="0"/>
          </a:p>
        </p:txBody>
      </p:sp>
      <p:sp>
        <p:nvSpPr>
          <p:cNvPr id="6" name="Text 4"/>
          <p:cNvSpPr/>
          <p:nvPr/>
        </p:nvSpPr>
        <p:spPr>
          <a:xfrm>
            <a:off x="646807" y="2160319"/>
            <a:ext cx="79242" cy="209550"/>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1</a:t>
            </a:r>
            <a:endParaRPr lang="en-US" sz="1200" dirty="0"/>
          </a:p>
        </p:txBody>
      </p:sp>
      <p:sp>
        <p:nvSpPr>
          <p:cNvPr id="18" name="Text 16"/>
          <p:cNvSpPr/>
          <p:nvPr/>
        </p:nvSpPr>
        <p:spPr>
          <a:xfrm>
            <a:off x="4568955" y="2864172"/>
            <a:ext cx="130620" cy="218801"/>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4</a:t>
            </a:r>
            <a:endParaRPr lang="en-US" sz="1200" dirty="0"/>
          </a:p>
        </p:txBody>
      </p:sp>
      <p:sp>
        <p:nvSpPr>
          <p:cNvPr id="10" name="Text 8"/>
          <p:cNvSpPr/>
          <p:nvPr/>
        </p:nvSpPr>
        <p:spPr>
          <a:xfrm>
            <a:off x="4583757" y="2103965"/>
            <a:ext cx="79242" cy="209550"/>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2</a:t>
            </a:r>
            <a:endParaRPr lang="en-US" sz="1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8FD4EDF-3324-BE3C-0D13-D327D0A10DE6}"/>
            </a:ext>
          </a:extLst>
        </p:cNvPr>
        <p:cNvGrpSpPr/>
        <p:nvPr/>
      </p:nvGrpSpPr>
      <p:grpSpPr>
        <a:xfrm>
          <a:off x="0" y="0"/>
          <a:ext cx="0" cy="0"/>
          <a:chOff x="0" y="0"/>
          <a:chExt cx="0" cy="0"/>
        </a:xfrm>
      </p:grpSpPr>
      <p:sp>
        <p:nvSpPr>
          <p:cNvPr id="37" name="Text 24">
            <a:extLst>
              <a:ext uri="{FF2B5EF4-FFF2-40B4-BE49-F238E27FC236}">
                <a16:creationId xmlns:a16="http://schemas.microsoft.com/office/drawing/2014/main" id="{F05E8CBE-AAEE-96A0-EA35-FB0D6AE3D168}"/>
              </a:ext>
            </a:extLst>
          </p:cNvPr>
          <p:cNvSpPr/>
          <p:nvPr/>
        </p:nvSpPr>
        <p:spPr>
          <a:xfrm>
            <a:off x="373349" y="2591950"/>
            <a:ext cx="8355625" cy="522982"/>
          </a:xfrm>
          <a:prstGeom prst="rect">
            <a:avLst/>
          </a:prstGeom>
          <a:solidFill>
            <a:srgbClr val="E3F2FD"/>
          </a:solidFill>
          <a:ln/>
        </p:spPr>
        <p:txBody>
          <a:bodyPr wrap="square" rtlCol="0" anchor="ctr"/>
          <a:lstStyle/>
          <a:p>
            <a:pPr marL="0" indent="0">
              <a:lnSpc>
                <a:spcPts val="2000"/>
              </a:lnSpc>
              <a:buNone/>
            </a:pPr>
            <a:endParaRPr lang="en-US" sz="17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 0">
            <a:extLst>
              <a:ext uri="{FF2B5EF4-FFF2-40B4-BE49-F238E27FC236}">
                <a16:creationId xmlns:a16="http://schemas.microsoft.com/office/drawing/2014/main" id="{C0902911-8900-9FD4-C752-A0E38351D72A}"/>
              </a:ext>
            </a:extLst>
          </p:cNvPr>
          <p:cNvSpPr/>
          <p:nvPr/>
        </p:nvSpPr>
        <p:spPr>
          <a:xfrm>
            <a:off x="0" y="0"/>
            <a:ext cx="9144000" cy="353467"/>
          </a:xfrm>
          <a:prstGeom prst="rect">
            <a:avLst/>
          </a:prstGeom>
          <a:solidFill>
            <a:srgbClr val="00205B"/>
          </a:solidFill>
          <a:ln/>
        </p:spPr>
        <p:txBody>
          <a:bodyPr wrap="square" rtlCol="0" anchor="ctr"/>
          <a:lstStyle/>
          <a:p>
            <a:pPr marL="0" indent="0">
              <a:buNone/>
            </a:pPr>
            <a:endParaRPr lang="en-US" dirty="0"/>
          </a:p>
        </p:txBody>
      </p:sp>
      <p:sp>
        <p:nvSpPr>
          <p:cNvPr id="3" name="Text 1">
            <a:extLst>
              <a:ext uri="{FF2B5EF4-FFF2-40B4-BE49-F238E27FC236}">
                <a16:creationId xmlns:a16="http://schemas.microsoft.com/office/drawing/2014/main" id="{BEF162AA-9E6C-8074-9EE1-8F335CC13B98}"/>
              </a:ext>
            </a:extLst>
          </p:cNvPr>
          <p:cNvSpPr/>
          <p:nvPr/>
        </p:nvSpPr>
        <p:spPr>
          <a:xfrm>
            <a:off x="288956" y="29021"/>
            <a:ext cx="8161020" cy="29914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Africa's Population: A Growing Continent</a:t>
            </a:r>
            <a:endParaRPr lang="en-US" sz="2000" dirty="0"/>
          </a:p>
        </p:txBody>
      </p:sp>
      <p:sp>
        <p:nvSpPr>
          <p:cNvPr id="4" name="Text 2">
            <a:extLst>
              <a:ext uri="{FF2B5EF4-FFF2-40B4-BE49-F238E27FC236}">
                <a16:creationId xmlns:a16="http://schemas.microsoft.com/office/drawing/2014/main" id="{6268185F-CC16-33DB-B4BD-FDBEF83B28C2}"/>
              </a:ext>
            </a:extLst>
          </p:cNvPr>
          <p:cNvSpPr/>
          <p:nvPr/>
        </p:nvSpPr>
        <p:spPr>
          <a:xfrm>
            <a:off x="288956" y="526438"/>
            <a:ext cx="7727987" cy="1219794"/>
          </a:xfrm>
          <a:prstGeom prst="rect">
            <a:avLst/>
          </a:prstGeom>
          <a:noFill/>
          <a:ln/>
        </p:spPr>
        <p:txBody>
          <a:bodyPr wrap="square" lIns="0" tIns="0" rIns="0" bIns="0" rtlCol="0" anchor="t"/>
          <a:lstStyle/>
          <a:p>
            <a:pPr marL="0" indent="0" algn="l">
              <a:lnSpc>
                <a:spcPts val="2000"/>
              </a:lnSpc>
              <a:buNone/>
            </a:pPr>
            <a:r>
              <a:rPr lang="en-US" dirty="0">
                <a:solidFill>
                  <a:srgbClr val="333333"/>
                </a:solidFill>
                <a:latin typeface="Open Sans" pitchFamily="34" charset="0"/>
                <a:ea typeface="Arial" pitchFamily="34" charset="-122"/>
                <a:cs typeface="Arial" pitchFamily="34" charset="-120"/>
              </a:rPr>
              <a:t>Africa is the </a:t>
            </a:r>
            <a:r>
              <a:rPr lang="en-US" b="1" dirty="0">
                <a:latin typeface="Open Sans" pitchFamily="34" charset="0"/>
                <a:ea typeface="Arial" pitchFamily="34" charset="-122"/>
                <a:cs typeface="Arial" pitchFamily="34" charset="-120"/>
              </a:rPr>
              <a:t>fastest growing continent in the world</a:t>
            </a:r>
            <a:r>
              <a:rPr lang="en-US" dirty="0">
                <a:solidFill>
                  <a:srgbClr val="333333"/>
                </a:solidFill>
                <a:latin typeface="Open Sans" pitchFamily="34" charset="0"/>
                <a:ea typeface="Arial" pitchFamily="34" charset="-122"/>
                <a:cs typeface="Arial" pitchFamily="34" charset="-120"/>
              </a:rPr>
              <a:t>. </a:t>
            </a:r>
          </a:p>
          <a:p>
            <a:pPr marL="0" indent="0" algn="l">
              <a:lnSpc>
                <a:spcPts val="2000"/>
              </a:lnSpc>
              <a:buNone/>
            </a:pPr>
            <a:endParaRPr lang="en-US" dirty="0">
              <a:solidFill>
                <a:srgbClr val="333333"/>
              </a:solidFill>
              <a:latin typeface="Open Sans" pitchFamily="34" charset="0"/>
              <a:ea typeface="Arial" pitchFamily="34" charset="-122"/>
              <a:cs typeface="Arial" pitchFamily="34" charset="-120"/>
            </a:endParaRPr>
          </a:p>
          <a:p>
            <a:pPr marL="0" indent="0" algn="l">
              <a:lnSpc>
                <a:spcPts val="2000"/>
              </a:lnSpc>
              <a:buNone/>
            </a:pPr>
            <a:r>
              <a:rPr lang="en-US" dirty="0">
                <a:solidFill>
                  <a:srgbClr val="333333"/>
                </a:solidFill>
                <a:latin typeface="Open Sans" pitchFamily="34" charset="0"/>
                <a:ea typeface="Arial" pitchFamily="34" charset="-122"/>
                <a:cs typeface="Arial" pitchFamily="34" charset="-120"/>
              </a:rPr>
              <a:t>In just 25 years, the </a:t>
            </a:r>
            <a:r>
              <a:rPr lang="en-US" b="1" dirty="0">
                <a:solidFill>
                  <a:srgbClr val="333333"/>
                </a:solidFill>
                <a:latin typeface="Open Sans" pitchFamily="34" charset="0"/>
                <a:ea typeface="Arial" pitchFamily="34" charset="-122"/>
                <a:cs typeface="Arial" pitchFamily="34" charset="-120"/>
              </a:rPr>
              <a:t>population has more than doubled</a:t>
            </a:r>
            <a:r>
              <a:rPr lang="en-US" dirty="0">
                <a:solidFill>
                  <a:srgbClr val="333333"/>
                </a:solidFill>
                <a:latin typeface="Open Sans" pitchFamily="34" charset="0"/>
                <a:ea typeface="Arial" pitchFamily="34" charset="-122"/>
                <a:cs typeface="Arial" pitchFamily="34" charset="-120"/>
              </a:rPr>
              <a:t>, going from </a:t>
            </a:r>
            <a:r>
              <a:rPr lang="en-US" b="1" dirty="0">
                <a:solidFill>
                  <a:srgbClr val="333333"/>
                </a:solidFill>
                <a:latin typeface="Open Sans" pitchFamily="34" charset="0"/>
                <a:ea typeface="Arial" pitchFamily="34" charset="-122"/>
                <a:cs typeface="Arial" pitchFamily="34" charset="-120"/>
              </a:rPr>
              <a:t>675 million </a:t>
            </a:r>
            <a:r>
              <a:rPr lang="en-US" dirty="0">
                <a:solidFill>
                  <a:srgbClr val="333333"/>
                </a:solidFill>
                <a:latin typeface="Open Sans" pitchFamily="34" charset="0"/>
                <a:ea typeface="Arial" pitchFamily="34" charset="-122"/>
                <a:cs typeface="Arial" pitchFamily="34" charset="-120"/>
              </a:rPr>
              <a:t>in 2000 to over </a:t>
            </a:r>
            <a:r>
              <a:rPr lang="en-US" b="1" dirty="0">
                <a:solidFill>
                  <a:srgbClr val="333333"/>
                </a:solidFill>
                <a:latin typeface="Open Sans" pitchFamily="34" charset="0"/>
                <a:ea typeface="Arial" pitchFamily="34" charset="-122"/>
                <a:cs typeface="Arial" pitchFamily="34" charset="-120"/>
              </a:rPr>
              <a:t>1.5 billion </a:t>
            </a:r>
            <a:r>
              <a:rPr lang="en-US" dirty="0">
                <a:solidFill>
                  <a:srgbClr val="333333"/>
                </a:solidFill>
                <a:latin typeface="Open Sans" pitchFamily="34" charset="0"/>
                <a:ea typeface="Arial" pitchFamily="34" charset="-122"/>
                <a:cs typeface="Arial" pitchFamily="34" charset="-120"/>
              </a:rPr>
              <a:t>today.</a:t>
            </a:r>
            <a:endParaRPr lang="en-US" dirty="0"/>
          </a:p>
        </p:txBody>
      </p:sp>
      <p:sp>
        <p:nvSpPr>
          <p:cNvPr id="25" name="Text 23">
            <a:extLst>
              <a:ext uri="{FF2B5EF4-FFF2-40B4-BE49-F238E27FC236}">
                <a16:creationId xmlns:a16="http://schemas.microsoft.com/office/drawing/2014/main" id="{E0DDC931-0ACC-0DA5-00E8-38E4CD09AD1A}"/>
              </a:ext>
            </a:extLst>
          </p:cNvPr>
          <p:cNvSpPr/>
          <p:nvPr/>
        </p:nvSpPr>
        <p:spPr>
          <a:xfrm>
            <a:off x="508278" y="2836226"/>
            <a:ext cx="6450176" cy="217764"/>
          </a:xfrm>
          <a:prstGeom prst="rect">
            <a:avLst/>
          </a:prstGeom>
          <a:noFill/>
          <a:ln/>
        </p:spPr>
        <p:txBody>
          <a:bodyPr wrap="square" lIns="0" tIns="0" rIns="0" bIns="0" rtlCol="0" anchor="t"/>
          <a:lstStyle/>
          <a:p>
            <a:pPr marL="0" indent="0" algn="l">
              <a:lnSpc>
                <a:spcPts val="980"/>
              </a:lnSpc>
              <a:buNone/>
            </a:pPr>
            <a:r>
              <a:rPr lang="en-US" sz="1700" dirty="0">
                <a:latin typeface="Open Sans" pitchFamily="34" charset="0"/>
                <a:ea typeface="Arial" pitchFamily="34" charset="-122"/>
                <a:cs typeface="Arial" pitchFamily="34" charset="-120"/>
              </a:rPr>
              <a:t>1 in 4 people globally will be in Africa.</a:t>
            </a:r>
            <a:endParaRPr lang="en-US" sz="1700" dirty="0"/>
          </a:p>
        </p:txBody>
      </p:sp>
      <p:sp>
        <p:nvSpPr>
          <p:cNvPr id="26" name="Text 24">
            <a:extLst>
              <a:ext uri="{FF2B5EF4-FFF2-40B4-BE49-F238E27FC236}">
                <a16:creationId xmlns:a16="http://schemas.microsoft.com/office/drawing/2014/main" id="{9316C729-65DB-4973-391C-04DD0F5676CE}"/>
              </a:ext>
            </a:extLst>
          </p:cNvPr>
          <p:cNvSpPr/>
          <p:nvPr/>
        </p:nvSpPr>
        <p:spPr>
          <a:xfrm>
            <a:off x="339327" y="1860352"/>
            <a:ext cx="8423671" cy="522982"/>
          </a:xfrm>
          <a:prstGeom prst="rect">
            <a:avLst/>
          </a:prstGeom>
          <a:solidFill>
            <a:srgbClr val="E3F2FD"/>
          </a:solidFill>
          <a:ln/>
        </p:spPr>
        <p:txBody>
          <a:bodyPr wrap="square" rtlCol="0" anchor="ctr"/>
          <a:lstStyle/>
          <a:p>
            <a:pPr marL="0" indent="0">
              <a:buNone/>
            </a:pPr>
            <a:endParaRPr lang="en-US" dirty="0"/>
          </a:p>
        </p:txBody>
      </p:sp>
      <p:sp>
        <p:nvSpPr>
          <p:cNvPr id="27" name="Shape 25">
            <a:extLst>
              <a:ext uri="{FF2B5EF4-FFF2-40B4-BE49-F238E27FC236}">
                <a16:creationId xmlns:a16="http://schemas.microsoft.com/office/drawing/2014/main" id="{A3C7EF56-3DDA-3429-EE46-376F417D7A74}"/>
              </a:ext>
            </a:extLst>
          </p:cNvPr>
          <p:cNvSpPr/>
          <p:nvPr/>
        </p:nvSpPr>
        <p:spPr>
          <a:xfrm>
            <a:off x="329922" y="1856482"/>
            <a:ext cx="0" cy="522982"/>
          </a:xfrm>
          <a:prstGeom prst="line">
            <a:avLst/>
          </a:prstGeom>
          <a:noFill/>
          <a:ln w="47625">
            <a:solidFill>
              <a:srgbClr val="009ADE"/>
            </a:solidFill>
            <a:prstDash val="solid"/>
          </a:ln>
        </p:spPr>
        <p:txBody>
          <a:bodyPr/>
          <a:lstStyle/>
          <a:p>
            <a:endParaRPr/>
          </a:p>
        </p:txBody>
      </p:sp>
      <p:sp>
        <p:nvSpPr>
          <p:cNvPr id="28" name="Text 26">
            <a:extLst>
              <a:ext uri="{FF2B5EF4-FFF2-40B4-BE49-F238E27FC236}">
                <a16:creationId xmlns:a16="http://schemas.microsoft.com/office/drawing/2014/main" id="{09D0FFD0-F960-DEE7-303B-3E8D76F09C65}"/>
              </a:ext>
            </a:extLst>
          </p:cNvPr>
          <p:cNvSpPr/>
          <p:nvPr/>
        </p:nvSpPr>
        <p:spPr>
          <a:xfrm>
            <a:off x="508278" y="1895138"/>
            <a:ext cx="8305800" cy="319980"/>
          </a:xfrm>
          <a:prstGeom prst="rect">
            <a:avLst/>
          </a:prstGeom>
          <a:noFill/>
          <a:ln/>
        </p:spPr>
        <p:txBody>
          <a:bodyPr wrap="square" lIns="0" tIns="0" rIns="0" bIns="0" rtlCol="0" anchor="t"/>
          <a:lstStyle/>
          <a:p>
            <a:pPr marL="0" indent="0" algn="l">
              <a:lnSpc>
                <a:spcPts val="2000"/>
              </a:lnSpc>
              <a:buNone/>
            </a:pPr>
            <a:r>
              <a:rPr lang="en-US" sz="1700" dirty="0">
                <a:solidFill>
                  <a:srgbClr val="00205B"/>
                </a:solidFill>
                <a:latin typeface="Open Sans" pitchFamily="34" charset="0"/>
                <a:ea typeface="Arial" pitchFamily="34" charset="-122"/>
                <a:cs typeface="Arial" pitchFamily="34" charset="-120"/>
              </a:rPr>
              <a:t>Africa will account for more than half of global population growth between now and 2050.</a:t>
            </a:r>
            <a:endParaRPr lang="en-US" sz="1700" dirty="0"/>
          </a:p>
        </p:txBody>
      </p:sp>
      <p:sp>
        <p:nvSpPr>
          <p:cNvPr id="29" name="Text 27">
            <a:extLst>
              <a:ext uri="{FF2B5EF4-FFF2-40B4-BE49-F238E27FC236}">
                <a16:creationId xmlns:a16="http://schemas.microsoft.com/office/drawing/2014/main" id="{993D7B8D-3E30-16DA-79DE-D34223662C60}"/>
              </a:ext>
            </a:extLst>
          </p:cNvPr>
          <p:cNvSpPr/>
          <p:nvPr/>
        </p:nvSpPr>
        <p:spPr>
          <a:xfrm>
            <a:off x="363140" y="3291751"/>
            <a:ext cx="8355623" cy="522982"/>
          </a:xfrm>
          <a:prstGeom prst="rect">
            <a:avLst/>
          </a:prstGeom>
          <a:solidFill>
            <a:srgbClr val="E3F2FD"/>
          </a:solidFill>
          <a:ln/>
        </p:spPr>
        <p:txBody>
          <a:bodyPr wrap="square" rtlCol="0" anchor="ctr"/>
          <a:lstStyle/>
          <a:p>
            <a:pPr marL="0" indent="0">
              <a:buNone/>
            </a:pPr>
            <a:endParaRPr lang="en-US" dirty="0"/>
          </a:p>
        </p:txBody>
      </p:sp>
      <p:sp>
        <p:nvSpPr>
          <p:cNvPr id="30" name="Shape 28">
            <a:extLst>
              <a:ext uri="{FF2B5EF4-FFF2-40B4-BE49-F238E27FC236}">
                <a16:creationId xmlns:a16="http://schemas.microsoft.com/office/drawing/2014/main" id="{38B2D810-A5A0-7850-A808-EC88D82A9DFF}"/>
              </a:ext>
            </a:extLst>
          </p:cNvPr>
          <p:cNvSpPr/>
          <p:nvPr/>
        </p:nvSpPr>
        <p:spPr>
          <a:xfrm>
            <a:off x="339328" y="3283148"/>
            <a:ext cx="0" cy="522982"/>
          </a:xfrm>
          <a:prstGeom prst="line">
            <a:avLst/>
          </a:prstGeom>
          <a:noFill/>
          <a:ln w="47625">
            <a:solidFill>
              <a:srgbClr val="009ADE"/>
            </a:solidFill>
            <a:prstDash val="solid"/>
          </a:ln>
        </p:spPr>
        <p:txBody>
          <a:bodyPr/>
          <a:lstStyle/>
          <a:p>
            <a:endParaRPr/>
          </a:p>
        </p:txBody>
      </p:sp>
      <p:sp>
        <p:nvSpPr>
          <p:cNvPr id="31" name="Text 29">
            <a:extLst>
              <a:ext uri="{FF2B5EF4-FFF2-40B4-BE49-F238E27FC236}">
                <a16:creationId xmlns:a16="http://schemas.microsoft.com/office/drawing/2014/main" id="{E1CE2A08-59FE-8441-23E9-855B5A6BBEBD}"/>
              </a:ext>
            </a:extLst>
          </p:cNvPr>
          <p:cNvSpPr/>
          <p:nvPr/>
        </p:nvSpPr>
        <p:spPr>
          <a:xfrm>
            <a:off x="463564" y="3334854"/>
            <a:ext cx="8255199" cy="258990"/>
          </a:xfrm>
          <a:prstGeom prst="rect">
            <a:avLst/>
          </a:prstGeom>
          <a:noFill/>
          <a:ln/>
        </p:spPr>
        <p:txBody>
          <a:bodyPr wrap="square" lIns="0" tIns="0" rIns="0" bIns="0" rtlCol="0" anchor="t"/>
          <a:lstStyle/>
          <a:p>
            <a:pPr marL="0" indent="0" algn="l">
              <a:lnSpc>
                <a:spcPts val="2000"/>
              </a:lnSpc>
              <a:buNone/>
            </a:pPr>
            <a:r>
              <a:rPr lang="en-US" sz="1700" dirty="0">
                <a:solidFill>
                  <a:srgbClr val="00205B"/>
                </a:solidFill>
                <a:latin typeface="Open Sans" pitchFamily="34" charset="0"/>
                <a:ea typeface="Arial" pitchFamily="34" charset="-122"/>
                <a:cs typeface="Arial" pitchFamily="34" charset="-120"/>
              </a:rPr>
              <a:t>Health systems will need to grow faster than the population to keep up with demand.</a:t>
            </a:r>
            <a:endParaRPr lang="en-US" sz="1700" dirty="0"/>
          </a:p>
        </p:txBody>
      </p:sp>
      <p:sp>
        <p:nvSpPr>
          <p:cNvPr id="34" name="Text 32">
            <a:extLst>
              <a:ext uri="{FF2B5EF4-FFF2-40B4-BE49-F238E27FC236}">
                <a16:creationId xmlns:a16="http://schemas.microsoft.com/office/drawing/2014/main" id="{3070B5E7-70BD-E1FB-B020-38A7A02BF26A}"/>
              </a:ext>
            </a:extLst>
          </p:cNvPr>
          <p:cNvSpPr/>
          <p:nvPr/>
        </p:nvSpPr>
        <p:spPr>
          <a:xfrm>
            <a:off x="381000" y="4208332"/>
            <a:ext cx="8212098" cy="412209"/>
          </a:xfrm>
          <a:prstGeom prst="rect">
            <a:avLst/>
          </a:prstGeom>
          <a:noFill/>
          <a:ln/>
        </p:spPr>
        <p:txBody>
          <a:bodyPr wrap="square" lIns="0" tIns="0" rIns="0" bIns="0" rtlCol="0" anchor="t"/>
          <a:lstStyle/>
          <a:p>
            <a:pPr marL="0" indent="0" algn="l">
              <a:lnSpc>
                <a:spcPts val="1600"/>
              </a:lnSpc>
              <a:buNone/>
            </a:pPr>
            <a:r>
              <a:rPr lang="en-US" dirty="0">
                <a:solidFill>
                  <a:srgbClr val="333333"/>
                </a:solidFill>
                <a:latin typeface="Open Sans" pitchFamily="34" charset="0"/>
                <a:cs typeface="Arial" pitchFamily="34" charset="-120"/>
              </a:rPr>
              <a:t>Understanding the age and sex breakdown of the population helps us plan where to focus resources.</a:t>
            </a:r>
          </a:p>
        </p:txBody>
      </p:sp>
      <p:sp>
        <p:nvSpPr>
          <p:cNvPr id="35" name="Text 33">
            <a:extLst>
              <a:ext uri="{FF2B5EF4-FFF2-40B4-BE49-F238E27FC236}">
                <a16:creationId xmlns:a16="http://schemas.microsoft.com/office/drawing/2014/main" id="{B6228993-79C9-1C59-4020-65ED5F7FE44A}"/>
              </a:ext>
            </a:extLst>
          </p:cNvPr>
          <p:cNvSpPr/>
          <p:nvPr/>
        </p:nvSpPr>
        <p:spPr>
          <a:xfrm>
            <a:off x="0" y="5048399"/>
            <a:ext cx="9144000" cy="95101"/>
          </a:xfrm>
          <a:prstGeom prst="rect">
            <a:avLst/>
          </a:prstGeom>
          <a:solidFill>
            <a:srgbClr val="00205B"/>
          </a:solidFill>
          <a:ln/>
        </p:spPr>
        <p:txBody>
          <a:bodyPr wrap="square" rtlCol="0" anchor="ctr"/>
          <a:lstStyle/>
          <a:p>
            <a:pPr marL="0" indent="0">
              <a:buNone/>
            </a:pPr>
            <a:endParaRPr lang="en-US" dirty="0"/>
          </a:p>
        </p:txBody>
      </p:sp>
      <p:sp>
        <p:nvSpPr>
          <p:cNvPr id="39" name="Shape 25">
            <a:extLst>
              <a:ext uri="{FF2B5EF4-FFF2-40B4-BE49-F238E27FC236}">
                <a16:creationId xmlns:a16="http://schemas.microsoft.com/office/drawing/2014/main" id="{F0FBFCE8-46B1-90CD-A531-20A51445A896}"/>
              </a:ext>
            </a:extLst>
          </p:cNvPr>
          <p:cNvSpPr/>
          <p:nvPr/>
        </p:nvSpPr>
        <p:spPr>
          <a:xfrm>
            <a:off x="329922" y="2581306"/>
            <a:ext cx="0" cy="522982"/>
          </a:xfrm>
          <a:prstGeom prst="line">
            <a:avLst/>
          </a:prstGeom>
          <a:noFill/>
          <a:ln w="47625">
            <a:solidFill>
              <a:srgbClr val="009ADE"/>
            </a:solidFill>
            <a:prstDash val="solid"/>
          </a:ln>
        </p:spPr>
        <p:txBody>
          <a:bodyPr/>
          <a:lstStyle/>
          <a:p>
            <a:endParaRPr/>
          </a:p>
        </p:txBody>
      </p:sp>
    </p:spTree>
    <p:extLst>
      <p:ext uri="{BB962C8B-B14F-4D97-AF65-F5344CB8AC3E}">
        <p14:creationId xmlns:p14="http://schemas.microsoft.com/office/powerpoint/2010/main" val="2478483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186273" y="111405"/>
            <a:ext cx="7357528" cy="437540"/>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Population Pyramid: A Very Young Population</a:t>
            </a:r>
            <a:endParaRPr lang="en-US" sz="2000" dirty="0"/>
          </a:p>
        </p:txBody>
      </p:sp>
      <p:sp>
        <p:nvSpPr>
          <p:cNvPr id="4" name="Text 2"/>
          <p:cNvSpPr/>
          <p:nvPr/>
        </p:nvSpPr>
        <p:spPr>
          <a:xfrm>
            <a:off x="170198" y="869207"/>
            <a:ext cx="2750554" cy="1055588"/>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194010" y="922078"/>
            <a:ext cx="0" cy="1002717"/>
          </a:xfrm>
          <a:prstGeom prst="line">
            <a:avLst/>
          </a:prstGeom>
          <a:noFill/>
          <a:ln w="47625">
            <a:solidFill>
              <a:srgbClr val="009ADE"/>
            </a:solidFill>
            <a:prstDash val="solid"/>
          </a:ln>
        </p:spPr>
        <p:txBody>
          <a:bodyPr/>
          <a:lstStyle/>
          <a:p>
            <a:endParaRPr/>
          </a:p>
        </p:txBody>
      </p:sp>
      <p:sp>
        <p:nvSpPr>
          <p:cNvPr id="6" name="Text 4"/>
          <p:cNvSpPr/>
          <p:nvPr/>
        </p:nvSpPr>
        <p:spPr>
          <a:xfrm>
            <a:off x="320961" y="944692"/>
            <a:ext cx="2472500" cy="22671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Reading this chart</a:t>
            </a:r>
            <a:endParaRPr lang="en-US" sz="1200" dirty="0"/>
          </a:p>
        </p:txBody>
      </p:sp>
      <p:sp>
        <p:nvSpPr>
          <p:cNvPr id="7" name="Text 5"/>
          <p:cNvSpPr/>
          <p:nvPr/>
        </p:nvSpPr>
        <p:spPr>
          <a:xfrm>
            <a:off x="310483" y="1160656"/>
            <a:ext cx="2634081" cy="617995"/>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This pyramid shows how many males (blue, left side) and females (orange, right side) there are in each age group across all 47 countries.</a:t>
            </a:r>
            <a:endParaRPr lang="en-US" sz="1200" dirty="0"/>
          </a:p>
        </p:txBody>
      </p:sp>
      <p:sp>
        <p:nvSpPr>
          <p:cNvPr id="8" name="Text 6"/>
          <p:cNvSpPr/>
          <p:nvPr/>
        </p:nvSpPr>
        <p:spPr>
          <a:xfrm>
            <a:off x="208348" y="2141189"/>
            <a:ext cx="2690661" cy="956221"/>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a:off x="210413" y="2141189"/>
            <a:ext cx="0" cy="956221"/>
          </a:xfrm>
          <a:prstGeom prst="line">
            <a:avLst/>
          </a:prstGeom>
          <a:noFill/>
          <a:ln w="47625">
            <a:solidFill>
              <a:srgbClr val="009ADE"/>
            </a:solidFill>
            <a:prstDash val="solid"/>
          </a:ln>
        </p:spPr>
        <p:txBody>
          <a:bodyPr/>
          <a:lstStyle/>
          <a:p>
            <a:endParaRPr/>
          </a:p>
        </p:txBody>
      </p:sp>
      <p:sp>
        <p:nvSpPr>
          <p:cNvPr id="10" name="Text 8"/>
          <p:cNvSpPr/>
          <p:nvPr/>
        </p:nvSpPr>
        <p:spPr>
          <a:xfrm>
            <a:off x="320961" y="2181895"/>
            <a:ext cx="2283142"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Why is the base so wide?</a:t>
            </a:r>
            <a:endParaRPr lang="en-US" sz="1200" dirty="0"/>
          </a:p>
        </p:txBody>
      </p:sp>
      <p:sp>
        <p:nvSpPr>
          <p:cNvPr id="11" name="Text 9"/>
          <p:cNvSpPr/>
          <p:nvPr/>
        </p:nvSpPr>
        <p:spPr>
          <a:xfrm>
            <a:off x="332227" y="2416746"/>
            <a:ext cx="2566782" cy="426839"/>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Africa has a very young population. About 41% of all people (over 620 million) are under 15 years old. The median age is just 18.8 years.</a:t>
            </a:r>
            <a:endParaRPr lang="en-US" sz="1200" dirty="0"/>
          </a:p>
        </p:txBody>
      </p:sp>
      <p:sp>
        <p:nvSpPr>
          <p:cNvPr id="12" name="Text 10"/>
          <p:cNvSpPr/>
          <p:nvPr/>
        </p:nvSpPr>
        <p:spPr>
          <a:xfrm>
            <a:off x="215754" y="3254576"/>
            <a:ext cx="2645108" cy="1457398"/>
          </a:xfrm>
          <a:prstGeom prst="rect">
            <a:avLst/>
          </a:prstGeom>
          <a:solidFill>
            <a:srgbClr val="F0F7FC"/>
          </a:solidFill>
          <a:ln/>
        </p:spPr>
        <p:txBody>
          <a:bodyPr wrap="square" rtlCol="0" anchor="ctr"/>
          <a:lstStyle/>
          <a:p>
            <a:pPr marL="0" indent="0">
              <a:buNone/>
            </a:pPr>
            <a:endParaRPr lang="en-US" dirty="0"/>
          </a:p>
        </p:txBody>
      </p:sp>
      <p:sp>
        <p:nvSpPr>
          <p:cNvPr id="13" name="Shape 11"/>
          <p:cNvSpPr/>
          <p:nvPr/>
        </p:nvSpPr>
        <p:spPr>
          <a:xfrm>
            <a:off x="194010" y="3254576"/>
            <a:ext cx="0" cy="1457398"/>
          </a:xfrm>
          <a:prstGeom prst="line">
            <a:avLst/>
          </a:prstGeom>
          <a:noFill/>
          <a:ln w="47625">
            <a:solidFill>
              <a:srgbClr val="009ADE"/>
            </a:solidFill>
            <a:prstDash val="solid"/>
          </a:ln>
        </p:spPr>
        <p:txBody>
          <a:bodyPr/>
          <a:lstStyle/>
          <a:p>
            <a:endParaRPr/>
          </a:p>
        </p:txBody>
      </p:sp>
      <p:sp>
        <p:nvSpPr>
          <p:cNvPr id="14" name="Text 12"/>
          <p:cNvSpPr/>
          <p:nvPr/>
        </p:nvSpPr>
        <p:spPr>
          <a:xfrm>
            <a:off x="297149" y="3361250"/>
            <a:ext cx="2283142" cy="309443"/>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What does this mean for health</a:t>
            </a:r>
            <a:r>
              <a:rPr lang="en-US" sz="900" b="1" dirty="0">
                <a:solidFill>
                  <a:srgbClr val="00205B"/>
                </a:solidFill>
                <a:latin typeface="Open Sans" pitchFamily="34" charset="0"/>
                <a:ea typeface="Arial" pitchFamily="34" charset="-122"/>
                <a:cs typeface="Arial" pitchFamily="34" charset="-120"/>
              </a:rPr>
              <a:t>?</a:t>
            </a:r>
            <a:endParaRPr lang="en-US" sz="900" dirty="0"/>
          </a:p>
        </p:txBody>
      </p:sp>
      <p:sp>
        <p:nvSpPr>
          <p:cNvPr id="15" name="Text 13"/>
          <p:cNvSpPr/>
          <p:nvPr/>
        </p:nvSpPr>
        <p:spPr>
          <a:xfrm>
            <a:off x="310483" y="3852743"/>
            <a:ext cx="2472053" cy="792409"/>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A young population means more births, more demand for maternal and child health services, and a growing workforce that needs to stay healthy.</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77713" y="4988793"/>
            <a:ext cx="3235219" cy="131712"/>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UN World Population Prospects 2024, Medium Variant</a:t>
            </a:r>
            <a:endParaRPr lang="en-US" sz="800" dirty="0"/>
          </a:p>
        </p:txBody>
      </p:sp>
      <p:graphicFrame>
        <p:nvGraphicFramePr>
          <p:cNvPr id="18" name="Chart 0"/>
          <p:cNvGraphicFramePr/>
          <p:nvPr>
            <p:extLst>
              <p:ext uri="{D42A27DB-BD31-4B8C-83A1-F6EECF244321}">
                <p14:modId xmlns:p14="http://schemas.microsoft.com/office/powerpoint/2010/main" val="3113240256"/>
              </p:ext>
            </p:extLst>
          </p:nvPr>
        </p:nvGraphicFramePr>
        <p:xfrm>
          <a:off x="3047702" y="761851"/>
          <a:ext cx="5969347"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7031636"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Deaths vs. Population Trends</a:t>
            </a:r>
            <a:endParaRPr lang="en-US" sz="2000" dirty="0"/>
          </a:p>
        </p:txBody>
      </p:sp>
      <p:grpSp>
        <p:nvGrpSpPr>
          <p:cNvPr id="20" name="Group 19">
            <a:extLst>
              <a:ext uri="{FF2B5EF4-FFF2-40B4-BE49-F238E27FC236}">
                <a16:creationId xmlns:a16="http://schemas.microsoft.com/office/drawing/2014/main" id="{AC614FB2-7156-0075-06A5-3264144D1DF3}"/>
              </a:ext>
            </a:extLst>
          </p:cNvPr>
          <p:cNvGrpSpPr/>
          <p:nvPr/>
        </p:nvGrpSpPr>
        <p:grpSpPr>
          <a:xfrm>
            <a:off x="159076" y="778372"/>
            <a:ext cx="2716774" cy="1223079"/>
            <a:chOff x="470470" y="3305415"/>
            <a:chExt cx="2476500" cy="1019702"/>
          </a:xfrm>
        </p:grpSpPr>
        <p:grpSp>
          <p:nvGrpSpPr>
            <p:cNvPr id="19" name="Group 18">
              <a:extLst>
                <a:ext uri="{FF2B5EF4-FFF2-40B4-BE49-F238E27FC236}">
                  <a16:creationId xmlns:a16="http://schemas.microsoft.com/office/drawing/2014/main" id="{3B30087F-13C6-3F20-3348-F9709FDD7AD7}"/>
                </a:ext>
              </a:extLst>
            </p:cNvPr>
            <p:cNvGrpSpPr/>
            <p:nvPr/>
          </p:nvGrpSpPr>
          <p:grpSpPr>
            <a:xfrm>
              <a:off x="470470" y="3305415"/>
              <a:ext cx="2476500" cy="1019702"/>
              <a:chOff x="277713" y="1438647"/>
              <a:chExt cx="2476500" cy="813941"/>
            </a:xfrm>
          </p:grpSpPr>
          <p:sp>
            <p:nvSpPr>
              <p:cNvPr id="4" name="Text 2"/>
              <p:cNvSpPr/>
              <p:nvPr/>
            </p:nvSpPr>
            <p:spPr>
              <a:xfrm>
                <a:off x="277713" y="1438647"/>
                <a:ext cx="2476500" cy="813941"/>
              </a:xfrm>
              <a:prstGeom prst="rect">
                <a:avLst/>
              </a:prstGeom>
              <a:solidFill>
                <a:srgbClr val="F0F7FC"/>
              </a:solidFill>
              <a:ln/>
            </p:spPr>
            <p:txBody>
              <a:bodyPr wrap="square" rtlCol="0" anchor="ctr"/>
              <a:lstStyle/>
              <a:p>
                <a:pPr marL="0" indent="0">
                  <a:buNone/>
                </a:pPr>
                <a:endParaRPr lang="en-US" sz="1200" dirty="0"/>
              </a:p>
            </p:txBody>
          </p:sp>
          <p:sp>
            <p:nvSpPr>
              <p:cNvPr id="6" name="Text 4"/>
              <p:cNvSpPr/>
              <p:nvPr/>
            </p:nvSpPr>
            <p:spPr>
              <a:xfrm>
                <a:off x="418632" y="1448560"/>
                <a:ext cx="2218474"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Reading this chart</a:t>
                </a:r>
                <a:endParaRPr lang="en-US" sz="1200" dirty="0"/>
              </a:p>
            </p:txBody>
          </p:sp>
          <p:sp>
            <p:nvSpPr>
              <p:cNvPr id="7" name="Text 5"/>
              <p:cNvSpPr/>
              <p:nvPr/>
            </p:nvSpPr>
            <p:spPr>
              <a:xfrm>
                <a:off x="410188" y="1625853"/>
                <a:ext cx="2319570" cy="426839"/>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Dark blue line shows total deaths each year (in millions). </a:t>
                </a:r>
              </a:p>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Light blue line shows the total population (in hundreds of millions).</a:t>
                </a:r>
                <a:endParaRPr lang="en-US" sz="1200" dirty="0"/>
              </a:p>
            </p:txBody>
          </p:sp>
        </p:grpSp>
        <p:sp>
          <p:nvSpPr>
            <p:cNvPr id="13" name="Shape 11"/>
            <p:cNvSpPr/>
            <p:nvPr/>
          </p:nvSpPr>
          <p:spPr>
            <a:xfrm flipH="1">
              <a:off x="478127" y="3305415"/>
              <a:ext cx="13824" cy="1019702"/>
            </a:xfrm>
            <a:prstGeom prst="line">
              <a:avLst/>
            </a:prstGeom>
            <a:noFill/>
            <a:ln w="47625">
              <a:solidFill>
                <a:srgbClr val="009ADE"/>
              </a:solidFill>
              <a:prstDash val="solid"/>
            </a:ln>
          </p:spPr>
          <p:txBody>
            <a:bodyPr/>
            <a:lstStyle/>
            <a:p>
              <a:endParaRPr dirty="0"/>
            </a:p>
          </p:txBody>
        </p:sp>
      </p:gr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77713" y="4993356"/>
            <a:ext cx="2598137" cy="131713"/>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WHO Global Health Estimates 2024</a:t>
            </a:r>
            <a:endParaRPr lang="en-US" sz="800" dirty="0"/>
          </a:p>
        </p:txBody>
      </p:sp>
      <p:graphicFrame>
        <p:nvGraphicFramePr>
          <p:cNvPr id="18" name="Chart 0"/>
          <p:cNvGraphicFramePr/>
          <p:nvPr>
            <p:extLst>
              <p:ext uri="{D42A27DB-BD31-4B8C-83A1-F6EECF244321}">
                <p14:modId xmlns:p14="http://schemas.microsoft.com/office/powerpoint/2010/main" val="2584840585"/>
              </p:ext>
            </p:extLst>
          </p:nvPr>
        </p:nvGraphicFramePr>
        <p:xfrm>
          <a:off x="2910297" y="781124"/>
          <a:ext cx="6032748" cy="4063901"/>
        </p:xfrm>
        <a:graphic>
          <a:graphicData uri="http://schemas.openxmlformats.org/drawingml/2006/chart">
            <c:chart xmlns:c="http://schemas.openxmlformats.org/drawingml/2006/chart" xmlns:r="http://schemas.openxmlformats.org/officeDocument/2006/relationships" r:id="rId3"/>
          </a:graphicData>
        </a:graphic>
      </p:graphicFrame>
      <p:grpSp>
        <p:nvGrpSpPr>
          <p:cNvPr id="36" name="Group 35">
            <a:extLst>
              <a:ext uri="{FF2B5EF4-FFF2-40B4-BE49-F238E27FC236}">
                <a16:creationId xmlns:a16="http://schemas.microsoft.com/office/drawing/2014/main" id="{0C100F79-BB20-BB72-D6C5-00B73D2E53EC}"/>
              </a:ext>
            </a:extLst>
          </p:cNvPr>
          <p:cNvGrpSpPr/>
          <p:nvPr/>
        </p:nvGrpSpPr>
        <p:grpSpPr>
          <a:xfrm>
            <a:off x="160564" y="2193770"/>
            <a:ext cx="2758928" cy="1394176"/>
            <a:chOff x="160564" y="2193770"/>
            <a:chExt cx="2758928" cy="1394176"/>
          </a:xfrm>
        </p:grpSpPr>
        <p:sp>
          <p:nvSpPr>
            <p:cNvPr id="28" name="Shape 3">
              <a:extLst>
                <a:ext uri="{FF2B5EF4-FFF2-40B4-BE49-F238E27FC236}">
                  <a16:creationId xmlns:a16="http://schemas.microsoft.com/office/drawing/2014/main" id="{86E91351-551A-E85C-D572-CED59464F115}"/>
                </a:ext>
              </a:extLst>
            </p:cNvPr>
            <p:cNvSpPr/>
            <p:nvPr/>
          </p:nvSpPr>
          <p:spPr>
            <a:xfrm flipH="1">
              <a:off x="160564" y="2194703"/>
              <a:ext cx="7657" cy="1393243"/>
            </a:xfrm>
            <a:prstGeom prst="line">
              <a:avLst/>
            </a:prstGeom>
            <a:noFill/>
            <a:ln w="47625">
              <a:solidFill>
                <a:srgbClr val="009ADE"/>
              </a:solidFill>
              <a:prstDash val="solid"/>
            </a:ln>
          </p:spPr>
          <p:txBody>
            <a:bodyPr/>
            <a:lstStyle/>
            <a:p>
              <a:endParaRPr/>
            </a:p>
          </p:txBody>
        </p:sp>
        <p:sp>
          <p:nvSpPr>
            <p:cNvPr id="29" name="Text 6">
              <a:extLst>
                <a:ext uri="{FF2B5EF4-FFF2-40B4-BE49-F238E27FC236}">
                  <a16:creationId xmlns:a16="http://schemas.microsoft.com/office/drawing/2014/main" id="{C404BFFD-9F34-4518-9D1C-625935998AFC}"/>
                </a:ext>
              </a:extLst>
            </p:cNvPr>
            <p:cNvSpPr/>
            <p:nvPr/>
          </p:nvSpPr>
          <p:spPr>
            <a:xfrm>
              <a:off x="210375" y="2193770"/>
              <a:ext cx="2709117" cy="1388293"/>
            </a:xfrm>
            <a:prstGeom prst="rect">
              <a:avLst/>
            </a:prstGeom>
            <a:solidFill>
              <a:srgbClr val="F0F7FC"/>
            </a:solidFill>
            <a:ln/>
          </p:spPr>
          <p:txBody>
            <a:bodyPr wrap="square" rtlCol="0" anchor="ctr"/>
            <a:lstStyle/>
            <a:p>
              <a:pPr marL="0" indent="0">
                <a:buNone/>
              </a:pPr>
              <a:endParaRPr lang="en-US" dirty="0"/>
            </a:p>
          </p:txBody>
        </p:sp>
        <p:sp>
          <p:nvSpPr>
            <p:cNvPr id="30" name="Text 9">
              <a:extLst>
                <a:ext uri="{FF2B5EF4-FFF2-40B4-BE49-F238E27FC236}">
                  <a16:creationId xmlns:a16="http://schemas.microsoft.com/office/drawing/2014/main" id="{54D571B7-37A5-86E5-C946-C2685A6CAC50}"/>
                </a:ext>
              </a:extLst>
            </p:cNvPr>
            <p:cNvSpPr/>
            <p:nvPr/>
          </p:nvSpPr>
          <p:spPr>
            <a:xfrm>
              <a:off x="303399" y="2458479"/>
              <a:ext cx="2428921" cy="983880"/>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While the population grew rapidly, deaths stayed flat or even declined between 2000 and 2019 i.e. means health systems were saving more lives despite having more people to serve.</a:t>
              </a:r>
              <a:endParaRPr lang="en-US" sz="1200" dirty="0"/>
            </a:p>
          </p:txBody>
        </p:sp>
      </p:grpSp>
      <p:sp>
        <p:nvSpPr>
          <p:cNvPr id="31" name="Text 8">
            <a:extLst>
              <a:ext uri="{FF2B5EF4-FFF2-40B4-BE49-F238E27FC236}">
                <a16:creationId xmlns:a16="http://schemas.microsoft.com/office/drawing/2014/main" id="{B62EE57B-1FAA-0698-B30E-7469CB3BE23D}"/>
              </a:ext>
            </a:extLst>
          </p:cNvPr>
          <p:cNvSpPr/>
          <p:nvPr/>
        </p:nvSpPr>
        <p:spPr>
          <a:xfrm>
            <a:off x="299995" y="2243952"/>
            <a:ext cx="2218474"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The good news</a:t>
            </a:r>
            <a:endParaRPr lang="en-US" sz="1200" dirty="0"/>
          </a:p>
        </p:txBody>
      </p:sp>
      <p:sp>
        <p:nvSpPr>
          <p:cNvPr id="32" name="Shape 7">
            <a:extLst>
              <a:ext uri="{FF2B5EF4-FFF2-40B4-BE49-F238E27FC236}">
                <a16:creationId xmlns:a16="http://schemas.microsoft.com/office/drawing/2014/main" id="{FF90F913-F673-26E8-2F01-C6647ECDDC5F}"/>
              </a:ext>
            </a:extLst>
          </p:cNvPr>
          <p:cNvSpPr/>
          <p:nvPr/>
        </p:nvSpPr>
        <p:spPr>
          <a:xfrm>
            <a:off x="189378" y="3690500"/>
            <a:ext cx="0" cy="910941"/>
          </a:xfrm>
          <a:prstGeom prst="line">
            <a:avLst/>
          </a:prstGeom>
          <a:noFill/>
          <a:ln w="47625">
            <a:solidFill>
              <a:srgbClr val="009ADE"/>
            </a:solidFill>
            <a:prstDash val="solid"/>
          </a:ln>
        </p:spPr>
        <p:txBody>
          <a:bodyPr/>
          <a:lstStyle/>
          <a:p>
            <a:endParaRPr/>
          </a:p>
        </p:txBody>
      </p:sp>
      <p:sp>
        <p:nvSpPr>
          <p:cNvPr id="33" name="Text 10">
            <a:extLst>
              <a:ext uri="{FF2B5EF4-FFF2-40B4-BE49-F238E27FC236}">
                <a16:creationId xmlns:a16="http://schemas.microsoft.com/office/drawing/2014/main" id="{6E6DDEE3-E16C-9880-C636-6E951C4A6184}"/>
              </a:ext>
            </a:extLst>
          </p:cNvPr>
          <p:cNvSpPr/>
          <p:nvPr/>
        </p:nvSpPr>
        <p:spPr>
          <a:xfrm>
            <a:off x="219569" y="3690500"/>
            <a:ext cx="2690728" cy="974923"/>
          </a:xfrm>
          <a:prstGeom prst="rect">
            <a:avLst/>
          </a:prstGeom>
          <a:solidFill>
            <a:srgbClr val="F0F7FC"/>
          </a:solidFill>
          <a:ln/>
        </p:spPr>
        <p:txBody>
          <a:bodyPr wrap="square" rtlCol="0" anchor="ctr"/>
          <a:lstStyle/>
          <a:p>
            <a:pPr marL="0" indent="0">
              <a:buNone/>
            </a:pPr>
            <a:endParaRPr lang="en-US" dirty="0"/>
          </a:p>
        </p:txBody>
      </p:sp>
      <p:sp>
        <p:nvSpPr>
          <p:cNvPr id="34" name="Text 12">
            <a:extLst>
              <a:ext uri="{FF2B5EF4-FFF2-40B4-BE49-F238E27FC236}">
                <a16:creationId xmlns:a16="http://schemas.microsoft.com/office/drawing/2014/main" id="{594CD553-1F9C-66BF-AF28-884AA436B3E2}"/>
              </a:ext>
            </a:extLst>
          </p:cNvPr>
          <p:cNvSpPr/>
          <p:nvPr/>
        </p:nvSpPr>
        <p:spPr>
          <a:xfrm>
            <a:off x="298443" y="3764242"/>
            <a:ext cx="2218474"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The concern</a:t>
            </a:r>
            <a:endParaRPr lang="en-US" sz="1200" dirty="0"/>
          </a:p>
        </p:txBody>
      </p:sp>
      <p:sp>
        <p:nvSpPr>
          <p:cNvPr id="35" name="Text 13">
            <a:extLst>
              <a:ext uri="{FF2B5EF4-FFF2-40B4-BE49-F238E27FC236}">
                <a16:creationId xmlns:a16="http://schemas.microsoft.com/office/drawing/2014/main" id="{97800B77-6CD2-6785-CDB8-5BE014836257}"/>
              </a:ext>
            </a:extLst>
          </p:cNvPr>
          <p:cNvSpPr/>
          <p:nvPr/>
        </p:nvSpPr>
        <p:spPr>
          <a:xfrm>
            <a:off x="344162" y="3999027"/>
            <a:ext cx="2322661" cy="426839"/>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The uptick in 2020 and 2021 is linked to the COVID-19 pandemic and disruptions to health services.</a:t>
            </a:r>
            <a:endParaRPr lang="en-US" sz="1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7293964"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Fertility: How Many Children Are Women Having?</a:t>
            </a:r>
            <a:endParaRPr lang="en-US" sz="2000" dirty="0"/>
          </a:p>
        </p:txBody>
      </p:sp>
      <p:sp>
        <p:nvSpPr>
          <p:cNvPr id="4" name="Text 2"/>
          <p:cNvSpPr/>
          <p:nvPr/>
        </p:nvSpPr>
        <p:spPr>
          <a:xfrm>
            <a:off x="507950" y="914251"/>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200" dirty="0">
                <a:solidFill>
                  <a:srgbClr val="333333"/>
                </a:solidFill>
                <a:latin typeface="Open Sans" pitchFamily="34" charset="0"/>
                <a:ea typeface="Arial" pitchFamily="34" charset="-122"/>
                <a:cs typeface="Arial" pitchFamily="34" charset="-120"/>
              </a:rPr>
              <a:t>The total fertility rate (TFR) tells us the average number of children a woman will have in her lifetime. A TFR of about 2.1 is called "replacement level" because it means the population stays roughly the same size over time.</a:t>
            </a:r>
            <a:endParaRPr lang="en-US" sz="1200" dirty="0"/>
          </a:p>
        </p:txBody>
      </p:sp>
      <p:sp>
        <p:nvSpPr>
          <p:cNvPr id="5" name="Text 3"/>
          <p:cNvSpPr/>
          <p:nvPr/>
        </p:nvSpPr>
        <p:spPr>
          <a:xfrm>
            <a:off x="507950" y="1504801"/>
            <a:ext cx="2709416" cy="1317427"/>
          </a:xfrm>
          <a:prstGeom prst="rect">
            <a:avLst/>
          </a:prstGeom>
          <a:solidFill>
            <a:srgbClr val="FFF3E0"/>
          </a:solidFill>
          <a:ln/>
        </p:spPr>
        <p:txBody>
          <a:bodyPr wrap="square" rtlCol="0" anchor="ctr"/>
          <a:lstStyle/>
          <a:p>
            <a:pPr marL="0" indent="0">
              <a:buNone/>
            </a:pPr>
            <a:endParaRPr lang="en-US" dirty="0"/>
          </a:p>
        </p:txBody>
      </p:sp>
      <p:sp>
        <p:nvSpPr>
          <p:cNvPr id="6" name="Shape 4"/>
          <p:cNvSpPr/>
          <p:nvPr/>
        </p:nvSpPr>
        <p:spPr>
          <a:xfrm>
            <a:off x="507950" y="1528614"/>
            <a:ext cx="2709416" cy="0"/>
          </a:xfrm>
          <a:prstGeom prst="line">
            <a:avLst/>
          </a:prstGeom>
          <a:noFill/>
          <a:ln w="47625">
            <a:solidFill>
              <a:srgbClr val="F26522"/>
            </a:solidFill>
            <a:prstDash val="solid"/>
          </a:ln>
        </p:spPr>
        <p:txBody>
          <a:bodyPr/>
          <a:lstStyle/>
          <a:p>
            <a:endParaRPr/>
          </a:p>
        </p:txBody>
      </p:sp>
      <p:sp>
        <p:nvSpPr>
          <p:cNvPr id="7" name="Text 5"/>
          <p:cNvSpPr/>
          <p:nvPr/>
        </p:nvSpPr>
        <p:spPr>
          <a:xfrm>
            <a:off x="610346" y="1742926"/>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888888"/>
                </a:solidFill>
                <a:latin typeface="Open Sans" pitchFamily="34" charset="0"/>
                <a:ea typeface="Arial" pitchFamily="34" charset="-122"/>
                <a:cs typeface="Arial" pitchFamily="34" charset="-120"/>
              </a:rPr>
              <a:t>AFRICA (2020-2025)</a:t>
            </a:r>
            <a:endParaRPr lang="en-US" sz="1200" dirty="0"/>
          </a:p>
        </p:txBody>
      </p:sp>
      <p:sp>
        <p:nvSpPr>
          <p:cNvPr id="8" name="Text 6"/>
          <p:cNvSpPr/>
          <p:nvPr/>
        </p:nvSpPr>
        <p:spPr>
          <a:xfrm>
            <a:off x="610346" y="1958727"/>
            <a:ext cx="2504626" cy="457200"/>
          </a:xfrm>
          <a:prstGeom prst="rect">
            <a:avLst/>
          </a:prstGeom>
          <a:noFill/>
          <a:ln/>
        </p:spPr>
        <p:txBody>
          <a:bodyPr wrap="square" lIns="0" tIns="0" rIns="0" bIns="0" rtlCol="0" anchor="t"/>
          <a:lstStyle/>
          <a:p>
            <a:pPr marL="0" indent="0" algn="ctr">
              <a:lnSpc>
                <a:spcPts val="3600"/>
              </a:lnSpc>
              <a:spcBef>
                <a:spcPts val="500"/>
              </a:spcBef>
              <a:spcAft>
                <a:spcPts val="500"/>
              </a:spcAft>
              <a:buNone/>
            </a:pPr>
            <a:r>
              <a:rPr lang="en-US" sz="2400" b="1" dirty="0">
                <a:solidFill>
                  <a:srgbClr val="00205B"/>
                </a:solidFill>
                <a:latin typeface="Open Sans" pitchFamily="34" charset="0"/>
                <a:ea typeface="Arial" pitchFamily="34" charset="-122"/>
                <a:cs typeface="Arial" pitchFamily="34" charset="-120"/>
              </a:rPr>
              <a:t>4.07</a:t>
            </a:r>
            <a:endParaRPr lang="en-US" sz="2400" dirty="0"/>
          </a:p>
        </p:txBody>
      </p:sp>
      <p:sp>
        <p:nvSpPr>
          <p:cNvPr id="9" name="Text 7"/>
          <p:cNvSpPr/>
          <p:nvPr/>
        </p:nvSpPr>
        <p:spPr>
          <a:xfrm>
            <a:off x="610346" y="2479328"/>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666666"/>
                </a:solidFill>
                <a:latin typeface="Open Sans" pitchFamily="34" charset="0"/>
                <a:ea typeface="Arial" pitchFamily="34" charset="-122"/>
                <a:cs typeface="Arial" pitchFamily="34" charset="-120"/>
              </a:rPr>
              <a:t>births per woman</a:t>
            </a:r>
            <a:endParaRPr lang="en-US" sz="1200" dirty="0"/>
          </a:p>
        </p:txBody>
      </p:sp>
      <p:sp>
        <p:nvSpPr>
          <p:cNvPr id="10" name="Text 8"/>
          <p:cNvSpPr/>
          <p:nvPr/>
        </p:nvSpPr>
        <p:spPr>
          <a:xfrm>
            <a:off x="3217366" y="1504801"/>
            <a:ext cx="2709267" cy="1317427"/>
          </a:xfrm>
          <a:prstGeom prst="rect">
            <a:avLst/>
          </a:prstGeom>
          <a:solidFill>
            <a:srgbClr val="E3F2FD"/>
          </a:solidFill>
          <a:ln/>
        </p:spPr>
        <p:txBody>
          <a:bodyPr wrap="square" rtlCol="0" anchor="ctr"/>
          <a:lstStyle/>
          <a:p>
            <a:pPr marL="0" indent="0">
              <a:buNone/>
            </a:pPr>
            <a:endParaRPr lang="en-US" dirty="0"/>
          </a:p>
        </p:txBody>
      </p:sp>
      <p:sp>
        <p:nvSpPr>
          <p:cNvPr id="11" name="Shape 9"/>
          <p:cNvSpPr/>
          <p:nvPr/>
        </p:nvSpPr>
        <p:spPr>
          <a:xfrm>
            <a:off x="3217366" y="1528614"/>
            <a:ext cx="2709267" cy="0"/>
          </a:xfrm>
          <a:prstGeom prst="line">
            <a:avLst/>
          </a:prstGeom>
          <a:noFill/>
          <a:ln w="47625">
            <a:solidFill>
              <a:srgbClr val="009ADE"/>
            </a:solidFill>
            <a:prstDash val="solid"/>
          </a:ln>
        </p:spPr>
        <p:txBody>
          <a:bodyPr/>
          <a:lstStyle/>
          <a:p>
            <a:endParaRPr/>
          </a:p>
        </p:txBody>
      </p:sp>
      <p:sp>
        <p:nvSpPr>
          <p:cNvPr id="12" name="Text 10"/>
          <p:cNvSpPr/>
          <p:nvPr/>
        </p:nvSpPr>
        <p:spPr>
          <a:xfrm>
            <a:off x="3319763" y="1742926"/>
            <a:ext cx="2504474" cy="152400"/>
          </a:xfrm>
          <a:prstGeom prst="rect">
            <a:avLst/>
          </a:prstGeom>
          <a:noFill/>
          <a:ln/>
        </p:spPr>
        <p:txBody>
          <a:bodyPr wrap="square" lIns="0" tIns="0" rIns="0" bIns="0" rtlCol="0" anchor="t"/>
          <a:lstStyle/>
          <a:p>
            <a:pPr marL="0" indent="0" algn="ctr">
              <a:lnSpc>
                <a:spcPts val="1200"/>
              </a:lnSpc>
              <a:buNone/>
            </a:pPr>
            <a:r>
              <a:rPr lang="en-US" sz="1200" dirty="0">
                <a:solidFill>
                  <a:srgbClr val="888888"/>
                </a:solidFill>
                <a:latin typeface="Open Sans" pitchFamily="34" charset="0"/>
                <a:ea typeface="Arial" pitchFamily="34" charset="-122"/>
                <a:cs typeface="Arial" pitchFamily="34" charset="-120"/>
              </a:rPr>
              <a:t>GLOBAL AVERAGE</a:t>
            </a:r>
            <a:endParaRPr lang="en-US" sz="1200" dirty="0"/>
          </a:p>
        </p:txBody>
      </p:sp>
      <p:sp>
        <p:nvSpPr>
          <p:cNvPr id="13" name="Text 11"/>
          <p:cNvSpPr/>
          <p:nvPr/>
        </p:nvSpPr>
        <p:spPr>
          <a:xfrm>
            <a:off x="3319763" y="1958727"/>
            <a:ext cx="2504474" cy="457200"/>
          </a:xfrm>
          <a:prstGeom prst="rect">
            <a:avLst/>
          </a:prstGeom>
          <a:noFill/>
          <a:ln/>
        </p:spPr>
        <p:txBody>
          <a:bodyPr wrap="square" lIns="0" tIns="0" rIns="0" bIns="0" rtlCol="0" anchor="t"/>
          <a:lstStyle/>
          <a:p>
            <a:pPr marL="0" indent="0" algn="ctr">
              <a:lnSpc>
                <a:spcPts val="3600"/>
              </a:lnSpc>
              <a:spcBef>
                <a:spcPts val="500"/>
              </a:spcBef>
              <a:spcAft>
                <a:spcPts val="500"/>
              </a:spcAft>
              <a:buNone/>
            </a:pPr>
            <a:r>
              <a:rPr lang="en-US" sz="2400" b="1" dirty="0">
                <a:solidFill>
                  <a:srgbClr val="00205B"/>
                </a:solidFill>
                <a:latin typeface="Open Sans" pitchFamily="34" charset="0"/>
                <a:ea typeface="Arial" pitchFamily="34" charset="-122"/>
                <a:cs typeface="Arial" pitchFamily="34" charset="-120"/>
              </a:rPr>
              <a:t>2.31</a:t>
            </a:r>
            <a:endParaRPr lang="en-US" sz="2400" dirty="0"/>
          </a:p>
        </p:txBody>
      </p:sp>
      <p:sp>
        <p:nvSpPr>
          <p:cNvPr id="14" name="Text 12"/>
          <p:cNvSpPr/>
          <p:nvPr/>
        </p:nvSpPr>
        <p:spPr>
          <a:xfrm>
            <a:off x="3319763" y="2479328"/>
            <a:ext cx="2504474" cy="152400"/>
          </a:xfrm>
          <a:prstGeom prst="rect">
            <a:avLst/>
          </a:prstGeom>
          <a:noFill/>
          <a:ln/>
        </p:spPr>
        <p:txBody>
          <a:bodyPr wrap="square" lIns="0" tIns="0" rIns="0" bIns="0" rtlCol="0" anchor="t"/>
          <a:lstStyle/>
          <a:p>
            <a:pPr marL="0" indent="0" algn="ctr">
              <a:lnSpc>
                <a:spcPts val="1200"/>
              </a:lnSpc>
              <a:buNone/>
            </a:pPr>
            <a:r>
              <a:rPr lang="en-US" sz="1200" dirty="0">
                <a:solidFill>
                  <a:srgbClr val="666666"/>
                </a:solidFill>
                <a:latin typeface="Open Sans" pitchFamily="34" charset="0"/>
                <a:ea typeface="Arial" pitchFamily="34" charset="-122"/>
                <a:cs typeface="Arial" pitchFamily="34" charset="-120"/>
              </a:rPr>
              <a:t>births per woman</a:t>
            </a:r>
            <a:endParaRPr lang="en-US" sz="1200" dirty="0"/>
          </a:p>
        </p:txBody>
      </p:sp>
      <p:sp>
        <p:nvSpPr>
          <p:cNvPr id="15" name="Text 13"/>
          <p:cNvSpPr/>
          <p:nvPr/>
        </p:nvSpPr>
        <p:spPr>
          <a:xfrm>
            <a:off x="5926634" y="1504801"/>
            <a:ext cx="2709416" cy="1317427"/>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5926634" y="1528614"/>
            <a:ext cx="2709416" cy="0"/>
          </a:xfrm>
          <a:prstGeom prst="line">
            <a:avLst/>
          </a:prstGeom>
          <a:noFill/>
          <a:ln w="47625">
            <a:solidFill>
              <a:srgbClr val="4CAF50"/>
            </a:solidFill>
            <a:prstDash val="solid"/>
          </a:ln>
        </p:spPr>
        <p:txBody>
          <a:bodyPr/>
          <a:lstStyle/>
          <a:p>
            <a:endParaRPr/>
          </a:p>
        </p:txBody>
      </p:sp>
      <p:sp>
        <p:nvSpPr>
          <p:cNvPr id="17" name="Text 15"/>
          <p:cNvSpPr/>
          <p:nvPr/>
        </p:nvSpPr>
        <p:spPr>
          <a:xfrm>
            <a:off x="6029029" y="1742926"/>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888888"/>
                </a:solidFill>
                <a:latin typeface="Open Sans" pitchFamily="34" charset="0"/>
                <a:ea typeface="Arial" pitchFamily="34" charset="-122"/>
                <a:cs typeface="Arial" pitchFamily="34" charset="-120"/>
              </a:rPr>
              <a:t>REPLACEMENT LEVEL</a:t>
            </a:r>
            <a:endParaRPr lang="en-US" sz="1200" dirty="0"/>
          </a:p>
        </p:txBody>
      </p:sp>
      <p:sp>
        <p:nvSpPr>
          <p:cNvPr id="18" name="Text 16"/>
          <p:cNvSpPr/>
          <p:nvPr/>
        </p:nvSpPr>
        <p:spPr>
          <a:xfrm>
            <a:off x="6029029" y="1958727"/>
            <a:ext cx="2504626" cy="457200"/>
          </a:xfrm>
          <a:prstGeom prst="rect">
            <a:avLst/>
          </a:prstGeom>
          <a:noFill/>
          <a:ln/>
        </p:spPr>
        <p:txBody>
          <a:bodyPr wrap="square" lIns="0" tIns="0" rIns="0" bIns="0" rtlCol="0" anchor="t"/>
          <a:lstStyle/>
          <a:p>
            <a:pPr marL="0" indent="0" algn="ctr">
              <a:lnSpc>
                <a:spcPts val="3600"/>
              </a:lnSpc>
              <a:spcBef>
                <a:spcPts val="500"/>
              </a:spcBef>
              <a:spcAft>
                <a:spcPts val="500"/>
              </a:spcAft>
              <a:buNone/>
            </a:pPr>
            <a:r>
              <a:rPr lang="en-US" sz="2400" b="1" dirty="0">
                <a:solidFill>
                  <a:srgbClr val="00205B"/>
                </a:solidFill>
                <a:latin typeface="Open Sans" pitchFamily="34" charset="0"/>
                <a:ea typeface="Arial" pitchFamily="34" charset="-122"/>
                <a:cs typeface="Arial" pitchFamily="34" charset="-120"/>
              </a:rPr>
              <a:t>2.1</a:t>
            </a:r>
            <a:endParaRPr lang="en-US" sz="2400" dirty="0"/>
          </a:p>
        </p:txBody>
      </p:sp>
      <p:sp>
        <p:nvSpPr>
          <p:cNvPr id="19" name="Text 17"/>
          <p:cNvSpPr/>
          <p:nvPr/>
        </p:nvSpPr>
        <p:spPr>
          <a:xfrm>
            <a:off x="6029029" y="2479328"/>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666666"/>
                </a:solidFill>
                <a:latin typeface="Open Sans" pitchFamily="34" charset="0"/>
                <a:ea typeface="Arial" pitchFamily="34" charset="-122"/>
                <a:cs typeface="Arial" pitchFamily="34" charset="-120"/>
              </a:rPr>
              <a:t>births per woman</a:t>
            </a:r>
            <a:endParaRPr lang="en-US" sz="1200" dirty="0"/>
          </a:p>
        </p:txBody>
      </p:sp>
      <p:sp>
        <p:nvSpPr>
          <p:cNvPr id="20" name="Text 18"/>
          <p:cNvSpPr/>
          <p:nvPr/>
        </p:nvSpPr>
        <p:spPr>
          <a:xfrm>
            <a:off x="573836" y="3265366"/>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400" dirty="0">
                <a:solidFill>
                  <a:srgbClr val="333333"/>
                </a:solidFill>
                <a:latin typeface="Open Sans" pitchFamily="34" charset="0"/>
                <a:ea typeface="Arial" pitchFamily="34" charset="-122"/>
                <a:cs typeface="Arial" pitchFamily="34" charset="-120"/>
              </a:rPr>
              <a:t>Africa's fertility rate is nearly twice the global average. While it has been falling steadily (from 5.1 in 2000 to 4.07 today), it remains well above replacement level.</a:t>
            </a:r>
            <a:endParaRPr lang="en-US" sz="1400" dirty="0"/>
          </a:p>
        </p:txBody>
      </p:sp>
      <p:sp>
        <p:nvSpPr>
          <p:cNvPr id="21" name="Text 19"/>
          <p:cNvSpPr/>
          <p:nvPr/>
        </p:nvSpPr>
        <p:spPr>
          <a:xfrm>
            <a:off x="573836" y="3837758"/>
            <a:ext cx="8128099" cy="634603"/>
          </a:xfrm>
          <a:prstGeom prst="rect">
            <a:avLst/>
          </a:prstGeom>
          <a:solidFill>
            <a:srgbClr val="F0F7FC"/>
          </a:solidFill>
          <a:ln/>
        </p:spPr>
        <p:txBody>
          <a:bodyPr wrap="square" rtlCol="0" anchor="ctr"/>
          <a:lstStyle/>
          <a:p>
            <a:pPr marL="0" indent="0">
              <a:buNone/>
            </a:pPr>
            <a:endParaRPr lang="en-US" dirty="0"/>
          </a:p>
        </p:txBody>
      </p:sp>
      <p:sp>
        <p:nvSpPr>
          <p:cNvPr id="22" name="Shape 20"/>
          <p:cNvSpPr/>
          <p:nvPr/>
        </p:nvSpPr>
        <p:spPr>
          <a:xfrm>
            <a:off x="597649" y="3837758"/>
            <a:ext cx="0" cy="634603"/>
          </a:xfrm>
          <a:prstGeom prst="line">
            <a:avLst/>
          </a:prstGeom>
          <a:noFill/>
          <a:ln w="47625">
            <a:solidFill>
              <a:srgbClr val="009ADE"/>
            </a:solidFill>
            <a:prstDash val="solid"/>
          </a:ln>
        </p:spPr>
        <p:txBody>
          <a:bodyPr/>
          <a:lstStyle/>
          <a:p>
            <a:endParaRPr/>
          </a:p>
        </p:txBody>
      </p:sp>
      <p:sp>
        <p:nvSpPr>
          <p:cNvPr id="23" name="Text 21"/>
          <p:cNvSpPr/>
          <p:nvPr/>
        </p:nvSpPr>
        <p:spPr>
          <a:xfrm>
            <a:off x="811961" y="3944766"/>
            <a:ext cx="7853464" cy="380702"/>
          </a:xfrm>
          <a:prstGeom prst="rect">
            <a:avLst/>
          </a:prstGeom>
          <a:noFill/>
          <a:ln/>
        </p:spPr>
        <p:txBody>
          <a:bodyPr wrap="square" lIns="0" tIns="0" rIns="0" bIns="0" rtlCol="0" anchor="t"/>
          <a:lstStyle/>
          <a:p>
            <a:pPr marL="0" indent="0" algn="l">
              <a:lnSpc>
                <a:spcPts val="1500"/>
              </a:lnSpc>
              <a:buNone/>
            </a:pPr>
            <a:r>
              <a:rPr lang="en-US" sz="1400" dirty="0">
                <a:solidFill>
                  <a:srgbClr val="333333"/>
                </a:solidFill>
                <a:latin typeface="Open Sans" pitchFamily="34" charset="0"/>
                <a:ea typeface="Arial" pitchFamily="34" charset="-122"/>
                <a:cs typeface="Arial" pitchFamily="34" charset="-120"/>
              </a:rPr>
              <a:t>High fertility, combined with improving survival rates, is what drives Africa's rapid population growth. More births mean more demand on health services for mothers and children.</a:t>
            </a:r>
            <a:endParaRPr lang="en-US" sz="1400" dirty="0"/>
          </a:p>
        </p:txBody>
      </p:sp>
      <p:sp>
        <p:nvSpPr>
          <p:cNvPr id="24" name="Text 22"/>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25" name="TextBox 24"/>
          <p:cNvSpPr txBox="1"/>
          <p:nvPr/>
        </p:nvSpPr>
        <p:spPr>
          <a:xfrm>
            <a:off x="324945" y="4946927"/>
            <a:ext cx="3647448" cy="215444"/>
          </a:xfrm>
          <a:prstGeom prst="rect">
            <a:avLst/>
          </a:prstGeom>
          <a:noFill/>
        </p:spPr>
        <p:txBody>
          <a:bodyPr wrap="square">
            <a:spAutoFit/>
          </a:bodyPr>
          <a:lstStyle/>
          <a:p>
            <a:pPr>
              <a:defRPr sz="600">
                <a:solidFill>
                  <a:srgbClr val="7FC8E8"/>
                </a:solidFill>
                <a:latin typeface="Open Sans"/>
              </a:defRPr>
            </a:pPr>
            <a:r>
              <a:rPr sz="800" dirty="0"/>
              <a:t>Source: UN World Population Prospects 2024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0999" y="182463"/>
            <a:ext cx="6911715"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Fertility Rates Across African Countries</a:t>
            </a:r>
            <a:endParaRPr lang="en-US" sz="2000" dirty="0"/>
          </a:p>
        </p:txBody>
      </p:sp>
      <p:sp>
        <p:nvSpPr>
          <p:cNvPr id="4" name="Text 2"/>
          <p:cNvSpPr/>
          <p:nvPr/>
        </p:nvSpPr>
        <p:spPr>
          <a:xfrm>
            <a:off x="72186" y="821383"/>
            <a:ext cx="2872182" cy="1025705"/>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95998" y="821383"/>
            <a:ext cx="0" cy="1025705"/>
          </a:xfrm>
          <a:prstGeom prst="line">
            <a:avLst/>
          </a:prstGeom>
          <a:noFill/>
          <a:ln w="47625">
            <a:solidFill>
              <a:srgbClr val="009ADE"/>
            </a:solidFill>
            <a:prstDash val="solid"/>
          </a:ln>
        </p:spPr>
        <p:txBody>
          <a:bodyPr/>
          <a:lstStyle/>
          <a:p>
            <a:endParaRPr/>
          </a:p>
        </p:txBody>
      </p:sp>
      <p:sp>
        <p:nvSpPr>
          <p:cNvPr id="6" name="Text 4"/>
          <p:cNvSpPr/>
          <p:nvPr/>
        </p:nvSpPr>
        <p:spPr>
          <a:xfrm>
            <a:off x="246761" y="922884"/>
            <a:ext cx="2218474" cy="133350"/>
          </a:xfrm>
          <a:prstGeom prst="rect">
            <a:avLst/>
          </a:prstGeom>
          <a:noFill/>
          <a:ln/>
        </p:spPr>
        <p:txBody>
          <a:bodyPr wrap="square" lIns="0" tIns="0" rIns="0" bIns="0" rtlCol="0" anchor="t"/>
          <a:lstStyle/>
          <a:p>
            <a:pPr marL="0" indent="0" algn="l">
              <a:lnSpc>
                <a:spcPts val="1500"/>
              </a:lnSpc>
              <a:buNone/>
            </a:pPr>
            <a:r>
              <a:rPr lang="en-US" sz="1200" b="1" dirty="0">
                <a:solidFill>
                  <a:srgbClr val="00205B"/>
                </a:solidFill>
                <a:latin typeface="Open Sans" pitchFamily="34" charset="0"/>
                <a:ea typeface="Arial" pitchFamily="34" charset="-122"/>
                <a:cs typeface="Arial" pitchFamily="34" charset="-120"/>
              </a:rPr>
              <a:t>Reading this chart</a:t>
            </a:r>
            <a:endParaRPr lang="en-US" sz="1200" dirty="0"/>
          </a:p>
        </p:txBody>
      </p:sp>
      <p:sp>
        <p:nvSpPr>
          <p:cNvPr id="7" name="Text 5"/>
          <p:cNvSpPr/>
          <p:nvPr/>
        </p:nvSpPr>
        <p:spPr>
          <a:xfrm>
            <a:off x="246760" y="1106984"/>
            <a:ext cx="2595103" cy="426839"/>
          </a:xfrm>
          <a:prstGeom prst="rect">
            <a:avLst/>
          </a:prstGeom>
          <a:noFill/>
          <a:ln/>
        </p:spPr>
        <p:txBody>
          <a:bodyPr wrap="square" lIns="0" tIns="0" rIns="0" bIns="0" rtlCol="0" anchor="t"/>
          <a:lstStyle/>
          <a:p>
            <a:pPr marL="0" indent="0" algn="l">
              <a:lnSpc>
                <a:spcPts val="1500"/>
              </a:lnSpc>
              <a:spcBef>
                <a:spcPts val="400"/>
              </a:spcBef>
              <a:buNone/>
            </a:pPr>
            <a:r>
              <a:rPr lang="en-US" sz="1200" dirty="0">
                <a:solidFill>
                  <a:srgbClr val="555555"/>
                </a:solidFill>
                <a:latin typeface="Open Sans" pitchFamily="34" charset="0"/>
                <a:ea typeface="Arial" pitchFamily="34" charset="-122"/>
                <a:cs typeface="Arial" pitchFamily="34" charset="-120"/>
              </a:rPr>
              <a:t>Each bar shows the average number of children per woman in that country. Countries are sorted from highest to lowest.</a:t>
            </a:r>
            <a:endParaRPr lang="en-US" sz="1200" dirty="0"/>
          </a:p>
        </p:txBody>
      </p:sp>
      <p:sp>
        <p:nvSpPr>
          <p:cNvPr id="8" name="Text 6"/>
          <p:cNvSpPr/>
          <p:nvPr/>
        </p:nvSpPr>
        <p:spPr>
          <a:xfrm>
            <a:off x="72186" y="1963752"/>
            <a:ext cx="2872182" cy="1025705"/>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a:off x="95998" y="1963752"/>
            <a:ext cx="0" cy="1025705"/>
          </a:xfrm>
          <a:prstGeom prst="line">
            <a:avLst/>
          </a:prstGeom>
          <a:noFill/>
          <a:ln w="47625">
            <a:solidFill>
              <a:srgbClr val="009ADE"/>
            </a:solidFill>
            <a:prstDash val="solid"/>
          </a:ln>
        </p:spPr>
        <p:txBody>
          <a:bodyPr/>
          <a:lstStyle/>
          <a:p>
            <a:endParaRPr/>
          </a:p>
        </p:txBody>
      </p:sp>
      <p:sp>
        <p:nvSpPr>
          <p:cNvPr id="10" name="Text 8"/>
          <p:cNvSpPr/>
          <p:nvPr/>
        </p:nvSpPr>
        <p:spPr>
          <a:xfrm>
            <a:off x="246761" y="2065252"/>
            <a:ext cx="2572930" cy="168044"/>
          </a:xfrm>
          <a:prstGeom prst="rect">
            <a:avLst/>
          </a:prstGeom>
          <a:noFill/>
          <a:ln/>
        </p:spPr>
        <p:txBody>
          <a:bodyPr wrap="square" lIns="0" tIns="0" rIns="0" bIns="0" rtlCol="0" anchor="t"/>
          <a:lstStyle/>
          <a:p>
            <a:pPr marL="0" indent="0" algn="l">
              <a:lnSpc>
                <a:spcPts val="1500"/>
              </a:lnSpc>
              <a:buNone/>
            </a:pPr>
            <a:r>
              <a:rPr lang="en-US" sz="1200" b="1" dirty="0">
                <a:solidFill>
                  <a:srgbClr val="00205B"/>
                </a:solidFill>
                <a:latin typeface="Open Sans" pitchFamily="34" charset="0"/>
                <a:ea typeface="Arial" pitchFamily="34" charset="-122"/>
                <a:cs typeface="Arial" pitchFamily="34" charset="-120"/>
              </a:rPr>
              <a:t>Color coding</a:t>
            </a:r>
            <a:endParaRPr lang="en-US" sz="1200" dirty="0"/>
          </a:p>
        </p:txBody>
      </p:sp>
      <p:sp>
        <p:nvSpPr>
          <p:cNvPr id="11" name="Text 9"/>
          <p:cNvSpPr/>
          <p:nvPr/>
        </p:nvSpPr>
        <p:spPr>
          <a:xfrm>
            <a:off x="246761" y="2249353"/>
            <a:ext cx="2572930" cy="537890"/>
          </a:xfrm>
          <a:prstGeom prst="rect">
            <a:avLst/>
          </a:prstGeom>
          <a:noFill/>
          <a:ln/>
        </p:spPr>
        <p:txBody>
          <a:bodyPr wrap="square" lIns="0" tIns="0" rIns="0" bIns="0" rtlCol="0" anchor="t"/>
          <a:lstStyle/>
          <a:p>
            <a:pPr marL="0" indent="0" algn="l">
              <a:lnSpc>
                <a:spcPts val="1500"/>
              </a:lnSpc>
              <a:spcBef>
                <a:spcPts val="400"/>
              </a:spcBef>
              <a:buNone/>
            </a:pPr>
            <a:r>
              <a:rPr lang="en-US" sz="1200" dirty="0">
                <a:solidFill>
                  <a:srgbClr val="555555"/>
                </a:solidFill>
                <a:latin typeface="Open Sans" pitchFamily="34" charset="0"/>
                <a:ea typeface="Arial" pitchFamily="34" charset="-122"/>
                <a:cs typeface="Arial" pitchFamily="34" charset="-120"/>
              </a:rPr>
              <a:t>Red bars: more than 5 children per woman. Orange bars: between 3 and 5. Green bars: below 3 (closer to replacement level).</a:t>
            </a:r>
            <a:endParaRPr lang="en-US" sz="1200" dirty="0"/>
          </a:p>
        </p:txBody>
      </p:sp>
      <p:sp>
        <p:nvSpPr>
          <p:cNvPr id="12" name="Text 10"/>
          <p:cNvSpPr/>
          <p:nvPr/>
        </p:nvSpPr>
        <p:spPr>
          <a:xfrm>
            <a:off x="95997" y="3145332"/>
            <a:ext cx="2872175" cy="1507201"/>
          </a:xfrm>
          <a:prstGeom prst="rect">
            <a:avLst/>
          </a:prstGeom>
          <a:solidFill>
            <a:srgbClr val="F0F7FC"/>
          </a:solidFill>
          <a:ln/>
        </p:spPr>
        <p:txBody>
          <a:bodyPr wrap="square" rtlCol="0" anchor="ctr"/>
          <a:lstStyle/>
          <a:p>
            <a:pPr marL="0" indent="0">
              <a:buNone/>
            </a:pPr>
            <a:endParaRPr lang="en-US" dirty="0"/>
          </a:p>
        </p:txBody>
      </p:sp>
      <p:sp>
        <p:nvSpPr>
          <p:cNvPr id="13" name="Shape 11"/>
          <p:cNvSpPr/>
          <p:nvPr/>
        </p:nvSpPr>
        <p:spPr>
          <a:xfrm>
            <a:off x="119810" y="3145332"/>
            <a:ext cx="0" cy="1507201"/>
          </a:xfrm>
          <a:prstGeom prst="line">
            <a:avLst/>
          </a:prstGeom>
          <a:noFill/>
          <a:ln w="47625">
            <a:solidFill>
              <a:srgbClr val="009ADE"/>
            </a:solidFill>
            <a:prstDash val="solid"/>
          </a:ln>
        </p:spPr>
        <p:txBody>
          <a:bodyPr/>
          <a:lstStyle/>
          <a:p>
            <a:endParaRPr/>
          </a:p>
        </p:txBody>
      </p:sp>
      <p:sp>
        <p:nvSpPr>
          <p:cNvPr id="14" name="Text 12"/>
          <p:cNvSpPr/>
          <p:nvPr/>
        </p:nvSpPr>
        <p:spPr>
          <a:xfrm>
            <a:off x="270572" y="3246833"/>
            <a:ext cx="2673795" cy="263332"/>
          </a:xfrm>
          <a:prstGeom prst="rect">
            <a:avLst/>
          </a:prstGeom>
          <a:noFill/>
          <a:ln/>
        </p:spPr>
        <p:txBody>
          <a:bodyPr wrap="square" lIns="0" tIns="0" rIns="0" bIns="0" rtlCol="0" anchor="t"/>
          <a:lstStyle/>
          <a:p>
            <a:pPr marL="0" indent="0" algn="l">
              <a:lnSpc>
                <a:spcPts val="1500"/>
              </a:lnSpc>
              <a:buNone/>
            </a:pPr>
            <a:r>
              <a:rPr lang="en-US" sz="1200" b="1" dirty="0">
                <a:solidFill>
                  <a:srgbClr val="00205B"/>
                </a:solidFill>
                <a:latin typeface="Open Sans" pitchFamily="34" charset="0"/>
                <a:ea typeface="Arial" pitchFamily="34" charset="-122"/>
                <a:cs typeface="Arial" pitchFamily="34" charset="-120"/>
              </a:rPr>
              <a:t>Big differences between countries</a:t>
            </a:r>
            <a:endParaRPr lang="en-US" sz="1200" dirty="0"/>
          </a:p>
        </p:txBody>
      </p:sp>
      <p:sp>
        <p:nvSpPr>
          <p:cNvPr id="15" name="Text 13"/>
          <p:cNvSpPr/>
          <p:nvPr/>
        </p:nvSpPr>
        <p:spPr>
          <a:xfrm>
            <a:off x="270573" y="3430934"/>
            <a:ext cx="2572924" cy="976076"/>
          </a:xfrm>
          <a:prstGeom prst="rect">
            <a:avLst/>
          </a:prstGeom>
          <a:noFill/>
          <a:ln/>
        </p:spPr>
        <p:txBody>
          <a:bodyPr wrap="square" lIns="0" tIns="0" rIns="0" bIns="0" rtlCol="0" anchor="t"/>
          <a:lstStyle/>
          <a:p>
            <a:pPr marL="0" indent="0" algn="l">
              <a:lnSpc>
                <a:spcPts val="1500"/>
              </a:lnSpc>
              <a:spcBef>
                <a:spcPts val="400"/>
              </a:spcBef>
              <a:buNone/>
            </a:pPr>
            <a:r>
              <a:rPr lang="en-US" sz="1200" dirty="0">
                <a:solidFill>
                  <a:srgbClr val="555555"/>
                </a:solidFill>
                <a:latin typeface="Open Sans" pitchFamily="34" charset="0"/>
                <a:ea typeface="Arial" pitchFamily="34" charset="-122"/>
                <a:cs typeface="Arial" pitchFamily="34" charset="-120"/>
              </a:rPr>
              <a:t>There is a huge range across the region. Niger has the highest rate at 6.7 children per woman, while Mauritius has the lowest at 1.3. This shows that countries are at very different stages.</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98605" y="4988793"/>
            <a:ext cx="2478216" cy="131712"/>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UN World Population Prospects 2024</a:t>
            </a:r>
            <a:endParaRPr lang="en-US" sz="800" dirty="0"/>
          </a:p>
        </p:txBody>
      </p:sp>
      <p:graphicFrame>
        <p:nvGraphicFramePr>
          <p:cNvPr id="20" name="Chart 0">
            <a:extLst>
              <a:ext uri="{FF2B5EF4-FFF2-40B4-BE49-F238E27FC236}">
                <a16:creationId xmlns:a16="http://schemas.microsoft.com/office/drawing/2014/main" id="{B023CCDA-A39A-6C17-0932-3286A546C6CD}"/>
              </a:ext>
            </a:extLst>
          </p:cNvPr>
          <p:cNvGraphicFramePr/>
          <p:nvPr>
            <p:extLst>
              <p:ext uri="{D42A27DB-BD31-4B8C-83A1-F6EECF244321}">
                <p14:modId xmlns:p14="http://schemas.microsoft.com/office/powerpoint/2010/main" val="3783427077"/>
              </p:ext>
            </p:extLst>
          </p:nvPr>
        </p:nvGraphicFramePr>
        <p:xfrm>
          <a:off x="3150530" y="546289"/>
          <a:ext cx="6144231" cy="477857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2" name="Text 19">
            <a:extLst>
              <a:ext uri="{FF2B5EF4-FFF2-40B4-BE49-F238E27FC236}">
                <a16:creationId xmlns:a16="http://schemas.microsoft.com/office/drawing/2014/main" id="{9C3CB481-0626-CD68-AAB0-947B97D98DAE}"/>
              </a:ext>
            </a:extLst>
          </p:cNvPr>
          <p:cNvSpPr/>
          <p:nvPr/>
        </p:nvSpPr>
        <p:spPr>
          <a:xfrm>
            <a:off x="562534" y="2854255"/>
            <a:ext cx="8128099" cy="634603"/>
          </a:xfrm>
          <a:prstGeom prst="rect">
            <a:avLst/>
          </a:prstGeom>
          <a:solidFill>
            <a:srgbClr val="F0F7FC"/>
          </a:solidFill>
          <a:ln/>
        </p:spPr>
        <p:txBody>
          <a:bodyPr wrap="square" rtlCol="0" anchor="ctr"/>
          <a:lstStyle/>
          <a:p>
            <a:pPr marL="0" indent="0">
              <a:buNone/>
            </a:pPr>
            <a:endParaRPr lang="en-US"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8145880"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Maternal Mortality: Women Dying in Pregnancy and Childbirth</a:t>
            </a:r>
            <a:endParaRPr lang="en-US" sz="2000" dirty="0"/>
          </a:p>
        </p:txBody>
      </p:sp>
      <p:sp>
        <p:nvSpPr>
          <p:cNvPr id="4" name="Text 2"/>
          <p:cNvSpPr/>
          <p:nvPr/>
        </p:nvSpPr>
        <p:spPr>
          <a:xfrm>
            <a:off x="507950" y="914251"/>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200" dirty="0">
                <a:solidFill>
                  <a:srgbClr val="333333"/>
                </a:solidFill>
                <a:latin typeface="Open Sans" pitchFamily="34" charset="0"/>
                <a:ea typeface="Arial" pitchFamily="34" charset="-122"/>
                <a:cs typeface="Arial" pitchFamily="34" charset="-120"/>
              </a:rPr>
              <a:t>Maternal mortality measures how many women die from complications related to pregnancy or childbirth for every 100,000 babies born alive. It is one of the strongest indicators of how well a health system is functioning.</a:t>
            </a:r>
            <a:endParaRPr lang="en-US" sz="1200" dirty="0"/>
          </a:p>
        </p:txBody>
      </p:sp>
      <p:sp>
        <p:nvSpPr>
          <p:cNvPr id="5" name="Text 3"/>
          <p:cNvSpPr/>
          <p:nvPr/>
        </p:nvSpPr>
        <p:spPr>
          <a:xfrm>
            <a:off x="507950" y="1504801"/>
            <a:ext cx="2032099"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032099" cy="0"/>
          </a:xfrm>
          <a:prstGeom prst="line">
            <a:avLst/>
          </a:prstGeom>
          <a:noFill/>
          <a:ln w="38100">
            <a:solidFill>
              <a:srgbClr val="009ADE"/>
            </a:solidFill>
            <a:prstDash val="solid"/>
          </a:ln>
        </p:spPr>
        <p:txBody>
          <a:bodyPr/>
          <a:lstStyle/>
          <a:p>
            <a:endParaRPr/>
          </a:p>
        </p:txBody>
      </p:sp>
      <p:sp>
        <p:nvSpPr>
          <p:cNvPr id="7" name="Text 5"/>
          <p:cNvSpPr/>
          <p:nvPr/>
        </p:nvSpPr>
        <p:spPr>
          <a:xfrm>
            <a:off x="617119"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MMR IN 2000</a:t>
            </a:r>
            <a:endParaRPr lang="en-US" sz="1200" dirty="0"/>
          </a:p>
        </p:txBody>
      </p:sp>
      <p:sp>
        <p:nvSpPr>
          <p:cNvPr id="8" name="Text 6"/>
          <p:cNvSpPr/>
          <p:nvPr/>
        </p:nvSpPr>
        <p:spPr>
          <a:xfrm>
            <a:off x="617119"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828</a:t>
            </a:r>
            <a:endParaRPr lang="en-US" sz="2000" dirty="0"/>
          </a:p>
        </p:txBody>
      </p:sp>
      <p:sp>
        <p:nvSpPr>
          <p:cNvPr id="9" name="Text 7"/>
          <p:cNvSpPr/>
          <p:nvPr/>
        </p:nvSpPr>
        <p:spPr>
          <a:xfrm>
            <a:off x="617119" y="2311003"/>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100,000 live births</a:t>
            </a:r>
            <a:endParaRPr lang="en-US" sz="1200" dirty="0"/>
          </a:p>
        </p:txBody>
      </p:sp>
      <p:sp>
        <p:nvSpPr>
          <p:cNvPr id="10" name="Text 8"/>
          <p:cNvSpPr/>
          <p:nvPr/>
        </p:nvSpPr>
        <p:spPr>
          <a:xfrm>
            <a:off x="2540050" y="1504801"/>
            <a:ext cx="2031950"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2540050" y="1523851"/>
            <a:ext cx="2031950" cy="0"/>
          </a:xfrm>
          <a:prstGeom prst="line">
            <a:avLst/>
          </a:prstGeom>
          <a:noFill/>
          <a:ln w="38100">
            <a:solidFill>
              <a:srgbClr val="F26522"/>
            </a:solidFill>
            <a:prstDash val="solid"/>
          </a:ln>
        </p:spPr>
        <p:txBody>
          <a:bodyPr/>
          <a:lstStyle/>
          <a:p>
            <a:endParaRPr/>
          </a:p>
        </p:txBody>
      </p:sp>
      <p:sp>
        <p:nvSpPr>
          <p:cNvPr id="12" name="Text 10"/>
          <p:cNvSpPr/>
          <p:nvPr/>
        </p:nvSpPr>
        <p:spPr>
          <a:xfrm>
            <a:off x="2649220"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MMR IN 2023</a:t>
            </a:r>
            <a:endParaRPr lang="en-US" sz="1200" dirty="0"/>
          </a:p>
        </p:txBody>
      </p:sp>
      <p:sp>
        <p:nvSpPr>
          <p:cNvPr id="13" name="Text 11"/>
          <p:cNvSpPr/>
          <p:nvPr/>
        </p:nvSpPr>
        <p:spPr>
          <a:xfrm>
            <a:off x="2649220"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442</a:t>
            </a:r>
            <a:endParaRPr lang="en-US" sz="2000" dirty="0"/>
          </a:p>
        </p:txBody>
      </p:sp>
      <p:sp>
        <p:nvSpPr>
          <p:cNvPr id="14" name="Text 12"/>
          <p:cNvSpPr/>
          <p:nvPr/>
        </p:nvSpPr>
        <p:spPr>
          <a:xfrm>
            <a:off x="2649220"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100,000 live births</a:t>
            </a:r>
            <a:endParaRPr lang="en-US" sz="1200" dirty="0"/>
          </a:p>
        </p:txBody>
      </p:sp>
      <p:sp>
        <p:nvSpPr>
          <p:cNvPr id="15" name="Text 13"/>
          <p:cNvSpPr/>
          <p:nvPr/>
        </p:nvSpPr>
        <p:spPr>
          <a:xfrm>
            <a:off x="4572000" y="1504801"/>
            <a:ext cx="2032099" cy="1091803"/>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4572000" y="1523851"/>
            <a:ext cx="2032099" cy="0"/>
          </a:xfrm>
          <a:prstGeom prst="line">
            <a:avLst/>
          </a:prstGeom>
          <a:noFill/>
          <a:ln w="38100">
            <a:solidFill>
              <a:srgbClr val="4CAF50"/>
            </a:solidFill>
            <a:prstDash val="solid"/>
          </a:ln>
        </p:spPr>
        <p:txBody>
          <a:bodyPr/>
          <a:lstStyle/>
          <a:p>
            <a:endParaRPr/>
          </a:p>
        </p:txBody>
      </p:sp>
      <p:sp>
        <p:nvSpPr>
          <p:cNvPr id="17" name="Text 15"/>
          <p:cNvSpPr/>
          <p:nvPr/>
        </p:nvSpPr>
        <p:spPr>
          <a:xfrm>
            <a:off x="4681168"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SDG TARGET (2030)</a:t>
            </a:r>
            <a:endParaRPr lang="en-US" sz="1200" dirty="0"/>
          </a:p>
        </p:txBody>
      </p:sp>
      <p:sp>
        <p:nvSpPr>
          <p:cNvPr id="18" name="Text 16"/>
          <p:cNvSpPr/>
          <p:nvPr/>
        </p:nvSpPr>
        <p:spPr>
          <a:xfrm>
            <a:off x="4681168"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70</a:t>
            </a:r>
            <a:endParaRPr lang="en-US" sz="2000" dirty="0"/>
          </a:p>
        </p:txBody>
      </p:sp>
      <p:sp>
        <p:nvSpPr>
          <p:cNvPr id="19" name="Text 17"/>
          <p:cNvSpPr/>
          <p:nvPr/>
        </p:nvSpPr>
        <p:spPr>
          <a:xfrm>
            <a:off x="4681168" y="2311003"/>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100,000 live births</a:t>
            </a:r>
            <a:endParaRPr lang="en-US" sz="1200" dirty="0"/>
          </a:p>
        </p:txBody>
      </p:sp>
      <p:sp>
        <p:nvSpPr>
          <p:cNvPr id="20" name="Text 18"/>
          <p:cNvSpPr/>
          <p:nvPr/>
        </p:nvSpPr>
        <p:spPr>
          <a:xfrm>
            <a:off x="6604099" y="1504801"/>
            <a:ext cx="2031950" cy="1091803"/>
          </a:xfrm>
          <a:prstGeom prst="rect">
            <a:avLst/>
          </a:prstGeom>
          <a:solidFill>
            <a:srgbClr val="FFEBEE"/>
          </a:solidFill>
          <a:ln/>
        </p:spPr>
        <p:txBody>
          <a:bodyPr wrap="square" rtlCol="0" anchor="ctr"/>
          <a:lstStyle/>
          <a:p>
            <a:pPr marL="0" indent="0">
              <a:buNone/>
            </a:pPr>
            <a:endParaRPr lang="en-US" dirty="0"/>
          </a:p>
        </p:txBody>
      </p:sp>
      <p:sp>
        <p:nvSpPr>
          <p:cNvPr id="21" name="Shape 19"/>
          <p:cNvSpPr/>
          <p:nvPr/>
        </p:nvSpPr>
        <p:spPr>
          <a:xfrm>
            <a:off x="6604099" y="1523851"/>
            <a:ext cx="2031950" cy="0"/>
          </a:xfrm>
          <a:prstGeom prst="line">
            <a:avLst/>
          </a:prstGeom>
          <a:noFill/>
          <a:ln w="38100">
            <a:solidFill>
              <a:srgbClr val="C0392B"/>
            </a:solidFill>
            <a:prstDash val="solid"/>
          </a:ln>
        </p:spPr>
        <p:txBody>
          <a:bodyPr/>
          <a:lstStyle/>
          <a:p>
            <a:endParaRPr/>
          </a:p>
        </p:txBody>
      </p:sp>
      <p:sp>
        <p:nvSpPr>
          <p:cNvPr id="22" name="Text 20"/>
          <p:cNvSpPr/>
          <p:nvPr/>
        </p:nvSpPr>
        <p:spPr>
          <a:xfrm>
            <a:off x="6713269"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PROJECTED 2030</a:t>
            </a:r>
            <a:endParaRPr lang="en-US" sz="1200" dirty="0"/>
          </a:p>
        </p:txBody>
      </p:sp>
      <p:sp>
        <p:nvSpPr>
          <p:cNvPr id="23" name="Text 21"/>
          <p:cNvSpPr/>
          <p:nvPr/>
        </p:nvSpPr>
        <p:spPr>
          <a:xfrm>
            <a:off x="6713269"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379</a:t>
            </a:r>
            <a:endParaRPr lang="en-US" sz="2000" dirty="0"/>
          </a:p>
        </p:txBody>
      </p:sp>
      <p:sp>
        <p:nvSpPr>
          <p:cNvPr id="24" name="Text 22"/>
          <p:cNvSpPr/>
          <p:nvPr/>
        </p:nvSpPr>
        <p:spPr>
          <a:xfrm>
            <a:off x="6713269"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at current pace</a:t>
            </a:r>
            <a:endParaRPr lang="en-US" sz="1200" dirty="0"/>
          </a:p>
        </p:txBody>
      </p:sp>
      <p:sp>
        <p:nvSpPr>
          <p:cNvPr id="25" name="Text 23"/>
          <p:cNvSpPr/>
          <p:nvPr/>
        </p:nvSpPr>
        <p:spPr>
          <a:xfrm>
            <a:off x="644410" y="2849034"/>
            <a:ext cx="8073515" cy="400050"/>
          </a:xfrm>
          <a:prstGeom prst="rect">
            <a:avLst/>
          </a:prstGeom>
          <a:noFill/>
          <a:ln/>
        </p:spPr>
        <p:txBody>
          <a:bodyPr wrap="square" lIns="0" tIns="0" rIns="0" bIns="0" rtlCol="0" anchor="t"/>
          <a:lstStyle/>
          <a:p>
            <a:pPr marL="0" indent="0" algn="l">
              <a:lnSpc>
                <a:spcPts val="1575"/>
              </a:lnSpc>
              <a:spcAft>
                <a:spcPts val="1000"/>
              </a:spcAft>
              <a:buNone/>
            </a:pPr>
            <a:r>
              <a:rPr lang="en-US" sz="1400" b="1" dirty="0">
                <a:solidFill>
                  <a:srgbClr val="333333"/>
                </a:solidFill>
                <a:latin typeface="Open Sans" pitchFamily="34" charset="0"/>
                <a:ea typeface="Arial" pitchFamily="34" charset="-122"/>
                <a:cs typeface="Arial" pitchFamily="34" charset="-120"/>
              </a:rPr>
              <a:t>Africa has made progress, cutting the rate almost in half since 2000</a:t>
            </a:r>
            <a:r>
              <a:rPr lang="en-US" sz="1400" dirty="0">
                <a:solidFill>
                  <a:srgbClr val="333333"/>
                </a:solidFill>
                <a:latin typeface="Open Sans" pitchFamily="34" charset="0"/>
                <a:ea typeface="Arial" pitchFamily="34" charset="-122"/>
                <a:cs typeface="Arial" pitchFamily="34" charset="-120"/>
              </a:rPr>
              <a:t>. But we are still far from the global goal. At the current pace of decline, Africa will reach 379 by 2030, which is more than 5 times the target.</a:t>
            </a:r>
            <a:endParaRPr lang="en-US" sz="1400" dirty="0"/>
          </a:p>
        </p:txBody>
      </p:sp>
      <p:sp>
        <p:nvSpPr>
          <p:cNvPr id="26" name="Text 24"/>
          <p:cNvSpPr/>
          <p:nvPr/>
        </p:nvSpPr>
        <p:spPr>
          <a:xfrm>
            <a:off x="531763" y="3669238"/>
            <a:ext cx="8128099" cy="815131"/>
          </a:xfrm>
          <a:prstGeom prst="rect">
            <a:avLst/>
          </a:prstGeom>
          <a:solidFill>
            <a:srgbClr val="FFF8F0"/>
          </a:solidFill>
          <a:ln/>
        </p:spPr>
        <p:txBody>
          <a:bodyPr wrap="square" rtlCol="0" anchor="ctr"/>
          <a:lstStyle/>
          <a:p>
            <a:pPr marL="0" indent="0">
              <a:buNone/>
            </a:pPr>
            <a:endParaRPr lang="en-US" dirty="0"/>
          </a:p>
        </p:txBody>
      </p:sp>
      <p:sp>
        <p:nvSpPr>
          <p:cNvPr id="27" name="Shape 25"/>
          <p:cNvSpPr/>
          <p:nvPr/>
        </p:nvSpPr>
        <p:spPr>
          <a:xfrm>
            <a:off x="531763" y="3669238"/>
            <a:ext cx="0" cy="815131"/>
          </a:xfrm>
          <a:prstGeom prst="line">
            <a:avLst/>
          </a:prstGeom>
          <a:noFill/>
          <a:ln w="47625">
            <a:solidFill>
              <a:srgbClr val="F26522"/>
            </a:solidFill>
            <a:prstDash val="solid"/>
          </a:ln>
        </p:spPr>
        <p:txBody>
          <a:bodyPr/>
          <a:lstStyle/>
          <a:p>
            <a:endParaRPr/>
          </a:p>
        </p:txBody>
      </p:sp>
      <p:sp>
        <p:nvSpPr>
          <p:cNvPr id="28" name="Text 26"/>
          <p:cNvSpPr/>
          <p:nvPr/>
        </p:nvSpPr>
        <p:spPr>
          <a:xfrm>
            <a:off x="617119" y="3796188"/>
            <a:ext cx="8042743" cy="628352"/>
          </a:xfrm>
          <a:prstGeom prst="rect">
            <a:avLst/>
          </a:prstGeom>
          <a:noFill/>
          <a:ln/>
        </p:spPr>
        <p:txBody>
          <a:bodyPr wrap="square" lIns="0" tIns="0" rIns="0" bIns="0" rtlCol="0" anchor="t"/>
          <a:lstStyle/>
          <a:p>
            <a:pPr marL="0" indent="0" algn="l">
              <a:lnSpc>
                <a:spcPts val="1500"/>
              </a:lnSpc>
              <a:buNone/>
            </a:pPr>
            <a:r>
              <a:rPr lang="en-US" sz="1400" b="1" dirty="0">
                <a:solidFill>
                  <a:srgbClr val="C00000"/>
                </a:solidFill>
                <a:latin typeface="Open Sans" pitchFamily="34" charset="0"/>
                <a:ea typeface="Arial" pitchFamily="34" charset="-122"/>
                <a:cs typeface="Arial" pitchFamily="34" charset="-120"/>
              </a:rPr>
              <a:t>To reach the SDG target of 70</a:t>
            </a:r>
            <a:r>
              <a:rPr lang="en-US" sz="1400" b="1" dirty="0">
                <a:solidFill>
                  <a:srgbClr val="333333"/>
                </a:solidFill>
                <a:latin typeface="Open Sans" pitchFamily="34" charset="0"/>
                <a:ea typeface="Arial" pitchFamily="34" charset="-122"/>
                <a:cs typeface="Arial" pitchFamily="34" charset="-120"/>
              </a:rPr>
              <a:t>, </a:t>
            </a:r>
            <a:r>
              <a:rPr lang="en-US" sz="1400" dirty="0">
                <a:solidFill>
                  <a:srgbClr val="333333"/>
                </a:solidFill>
                <a:latin typeface="Open Sans" pitchFamily="34" charset="0"/>
                <a:ea typeface="Arial" pitchFamily="34" charset="-122"/>
                <a:cs typeface="Arial" pitchFamily="34" charset="-120"/>
              </a:rPr>
              <a:t>the rate of decline would need to increase from about 2% per year to over 23% per year. This would require a massive increase in skilled birth attendance, emergency obstetric care, and access to family planning.</a:t>
            </a:r>
            <a:endParaRPr lang="en-US" sz="1400" dirty="0"/>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0" name="TextBox 29"/>
          <p:cNvSpPr txBox="1"/>
          <p:nvPr/>
        </p:nvSpPr>
        <p:spPr>
          <a:xfrm>
            <a:off x="309955" y="4946927"/>
            <a:ext cx="3500000" cy="215444"/>
          </a:xfrm>
          <a:prstGeom prst="rect">
            <a:avLst/>
          </a:prstGeom>
          <a:noFill/>
        </p:spPr>
        <p:txBody>
          <a:bodyPr wrap="square">
            <a:spAutoFit/>
          </a:bodyPr>
          <a:lstStyle/>
          <a:p>
            <a:pPr>
              <a:defRPr sz="600">
                <a:solidFill>
                  <a:srgbClr val="7FC8E8"/>
                </a:solidFill>
                <a:latin typeface="Open Sans"/>
              </a:defRPr>
            </a:pPr>
            <a:r>
              <a:rPr sz="800" dirty="0"/>
              <a:t>Source: WHO MMEIG, A</a:t>
            </a:r>
            <a:r>
              <a:rPr lang="en-US" sz="800" dirty="0"/>
              <a:t>vri</a:t>
            </a:r>
            <a:r>
              <a:rPr sz="800" dirty="0"/>
              <a:t>l 2025</a:t>
            </a:r>
          </a:p>
        </p:txBody>
      </p:sp>
      <p:sp>
        <p:nvSpPr>
          <p:cNvPr id="34" name="Shape 20">
            <a:extLst>
              <a:ext uri="{FF2B5EF4-FFF2-40B4-BE49-F238E27FC236}">
                <a16:creationId xmlns:a16="http://schemas.microsoft.com/office/drawing/2014/main" id="{9B1F9BC4-9425-5D9B-236B-AC1E7D0D2A2F}"/>
              </a:ext>
            </a:extLst>
          </p:cNvPr>
          <p:cNvSpPr/>
          <p:nvPr/>
        </p:nvSpPr>
        <p:spPr>
          <a:xfrm>
            <a:off x="562534" y="2849034"/>
            <a:ext cx="0" cy="634603"/>
          </a:xfrm>
          <a:prstGeom prst="line">
            <a:avLst/>
          </a:prstGeom>
          <a:noFill/>
          <a:ln w="47625">
            <a:solidFill>
              <a:srgbClr val="009ADE"/>
            </a:solidFill>
            <a:prstDash val="solid"/>
          </a:ln>
        </p:spPr>
        <p:txBody>
          <a:bodyPr/>
          <a:lstStyle/>
          <a:p>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81000" y="182463"/>
            <a:ext cx="7503826" cy="29527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Open Sans" pitchFamily="34" charset="0"/>
                <a:ea typeface="Arial" pitchFamily="34" charset="-122"/>
                <a:cs typeface="Arial" pitchFamily="34" charset="-120"/>
              </a:rPr>
              <a:t>Maternal Mortality: Trend and Projections to 2030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198093" y="973399"/>
            <a:ext cx="126950" cy="126950"/>
          </a:xfrm>
          <a:prstGeom prst="rect">
            <a:avLst/>
          </a:prstGeom>
          <a:solidFill>
            <a:srgbClr val="00205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426422" y="940369"/>
            <a:ext cx="1853991" cy="114301"/>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Observed trend (actual data)</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198093" y="1157648"/>
            <a:ext cx="126950" cy="126950"/>
          </a:xfrm>
          <a:prstGeom prst="rect">
            <a:avLst/>
          </a:prstGeom>
          <a:solidFill>
            <a:srgbClr val="F26522"/>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426422" y="1118071"/>
            <a:ext cx="2627673" cy="120700"/>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Where we are heading at the current pace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198093" y="1370996"/>
            <a:ext cx="126950" cy="126950"/>
          </a:xfrm>
          <a:prstGeom prst="rect">
            <a:avLst/>
          </a:prstGeom>
          <a:solidFill>
            <a:srgbClr val="4CAF50"/>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26423" y="1295772"/>
            <a:ext cx="2627672" cy="211633"/>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Where we need to be to reach the target</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198093" y="1568235"/>
            <a:ext cx="126950" cy="126950"/>
          </a:xfrm>
          <a:prstGeom prst="rect">
            <a:avLst/>
          </a:prstGeom>
          <a:solidFill>
            <a:srgbClr val="C0392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426423" y="1473472"/>
            <a:ext cx="1907330" cy="120700"/>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SDG target (70 per 100,000)</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198093" y="1900711"/>
            <a:ext cx="2993298" cy="1536698"/>
          </a:xfrm>
          <a:prstGeom prst="rect">
            <a:avLst/>
          </a:prstGeom>
          <a:solidFill>
            <a:srgbClr val="F0F7FC"/>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221905" y="1900711"/>
            <a:ext cx="0" cy="1536698"/>
          </a:xfrm>
          <a:prstGeom prst="line">
            <a:avLst/>
          </a:prstGeom>
          <a:noFill/>
          <a:ln w="47625">
            <a:solidFill>
              <a:srgbClr val="009AD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372667" y="2002212"/>
            <a:ext cx="2681427" cy="186544"/>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5B"/>
                </a:solidFill>
                <a:effectLst/>
                <a:uLnTx/>
                <a:uFillTx/>
                <a:latin typeface="Open Sans" pitchFamily="34" charset="0"/>
                <a:ea typeface="Arial" pitchFamily="34" charset="-122"/>
                <a:cs typeface="Arial" pitchFamily="34" charset="-120"/>
              </a:rPr>
              <a:t>The gap is large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372667" y="2186311"/>
            <a:ext cx="2681427" cy="995179"/>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400"/>
              </a:spcBef>
              <a:spcAft>
                <a:spcPts val="0"/>
              </a:spcAft>
              <a:buClrTx/>
              <a:buSzTx/>
              <a:buFontTx/>
              <a:buNone/>
              <a:tabLst/>
              <a:defRPr/>
            </a:pPr>
            <a:r>
              <a:rPr kumimoji="0" lang="en-US" sz="12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The orange line shows where we will end up if nothing changes. The green line shows how fast we would need to improve. The distance between these two lines shows the size of the challenge.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206282" y="3539942"/>
            <a:ext cx="3039241" cy="1166682"/>
          </a:xfrm>
          <a:prstGeom prst="rect">
            <a:avLst/>
          </a:prstGeom>
          <a:solidFill>
            <a:srgbClr val="F0F7FC"/>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230095" y="3539942"/>
            <a:ext cx="0" cy="1166682"/>
          </a:xfrm>
          <a:prstGeom prst="line">
            <a:avLst/>
          </a:prstGeom>
          <a:noFill/>
          <a:ln w="47625">
            <a:solidFill>
              <a:srgbClr val="009AD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380857" y="3641443"/>
            <a:ext cx="2722583" cy="191140"/>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5B"/>
                </a:solidFill>
                <a:effectLst/>
                <a:uLnTx/>
                <a:uFillTx/>
                <a:latin typeface="Open Sans" pitchFamily="34" charset="0"/>
                <a:ea typeface="Arial" pitchFamily="34" charset="-122"/>
                <a:cs typeface="Arial" pitchFamily="34" charset="-120"/>
              </a:rPr>
              <a:t>46% reduction since 2000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380857" y="3825543"/>
            <a:ext cx="2722583" cy="611820"/>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400"/>
              </a:spcBef>
              <a:spcAft>
                <a:spcPts val="0"/>
              </a:spcAft>
              <a:buClrTx/>
              <a:buSzTx/>
              <a:buFontTx/>
              <a:buNone/>
              <a:tabLst/>
              <a:defRPr/>
            </a:pPr>
            <a:r>
              <a:rPr kumimoji="0" lang="en-US" sz="12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Progress has been real but not fast enough. The rate of improvement needs to accelerate dramatically over the next few years.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0" y="4965799"/>
            <a:ext cx="9144000" cy="177701"/>
          </a:xfrm>
          <a:prstGeom prst="rect">
            <a:avLst/>
          </a:prstGeom>
          <a:solidFill>
            <a:srgbClr val="00205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355402" y="5008586"/>
            <a:ext cx="2748039" cy="9212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C8E8"/>
                </a:solidFill>
                <a:effectLst/>
                <a:uLnTx/>
                <a:uFillTx/>
                <a:latin typeface="Open Sans" pitchFamily="34" charset="0"/>
                <a:ea typeface="Arial" pitchFamily="34" charset="-122"/>
                <a:cs typeface="Arial" pitchFamily="34" charset="-120"/>
              </a:rPr>
              <a:t>Source: WHO MMEIG, April 2025 | WHO AFRO Median</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2" name="Chart 0"/>
          <p:cNvGraphicFramePr/>
          <p:nvPr/>
        </p:nvGraphicFramePr>
        <p:xfrm>
          <a:off x="3085152" y="781124"/>
          <a:ext cx="6032748"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19">
            <a:extLst>
              <a:ext uri="{FF2B5EF4-FFF2-40B4-BE49-F238E27FC236}">
                <a16:creationId xmlns:a16="http://schemas.microsoft.com/office/drawing/2014/main" id="{D6546140-DA4B-7BBE-454F-28CA5049B73F}"/>
              </a:ext>
            </a:extLst>
          </p:cNvPr>
          <p:cNvSpPr/>
          <p:nvPr/>
        </p:nvSpPr>
        <p:spPr>
          <a:xfrm>
            <a:off x="507950" y="3064948"/>
            <a:ext cx="8128099" cy="634603"/>
          </a:xfrm>
          <a:prstGeom prst="rect">
            <a:avLst/>
          </a:prstGeom>
          <a:solidFill>
            <a:srgbClr val="F0F7FC"/>
          </a:solidFill>
          <a:ln/>
        </p:spPr>
        <p:txBody>
          <a:bodyPr wrap="square" rtlCol="0" anchor="ctr"/>
          <a:lstStyle/>
          <a:p>
            <a:pPr marL="0" indent="0">
              <a:buNone/>
            </a:pPr>
            <a:endParaRPr lang="en-US"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190499" y="182537"/>
            <a:ext cx="8763000"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Under-Five Mortality: Children Who Do Not Reach Their 5th Birthday</a:t>
            </a:r>
            <a:endParaRPr lang="en-US" sz="2000" dirty="0"/>
          </a:p>
        </p:txBody>
      </p:sp>
      <p:sp>
        <p:nvSpPr>
          <p:cNvPr id="4" name="Text 2"/>
          <p:cNvSpPr/>
          <p:nvPr/>
        </p:nvSpPr>
        <p:spPr>
          <a:xfrm>
            <a:off x="471439" y="801261"/>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200" dirty="0">
                <a:solidFill>
                  <a:srgbClr val="333333"/>
                </a:solidFill>
                <a:latin typeface="Open Sans" pitchFamily="34" charset="0"/>
                <a:ea typeface="Arial" pitchFamily="34" charset="-122"/>
                <a:cs typeface="Arial" pitchFamily="34" charset="-120"/>
              </a:rPr>
              <a:t>Under-five mortality measures how many children out of every 1,000 born alive die before turning five. Most of these deaths are caused by preventable conditions like pneumonia, diarrhea, malaria, malnutrition, and complications at birth.</a:t>
            </a:r>
            <a:endParaRPr lang="en-US" sz="1200" dirty="0"/>
          </a:p>
        </p:txBody>
      </p:sp>
      <p:sp>
        <p:nvSpPr>
          <p:cNvPr id="5" name="Text 3"/>
          <p:cNvSpPr/>
          <p:nvPr/>
        </p:nvSpPr>
        <p:spPr>
          <a:xfrm>
            <a:off x="507950" y="1504801"/>
            <a:ext cx="2032099"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032099" cy="0"/>
          </a:xfrm>
          <a:prstGeom prst="line">
            <a:avLst/>
          </a:prstGeom>
          <a:noFill/>
          <a:ln w="38100">
            <a:solidFill>
              <a:srgbClr val="009ADE"/>
            </a:solidFill>
            <a:prstDash val="solid"/>
          </a:ln>
        </p:spPr>
        <p:txBody>
          <a:bodyPr/>
          <a:lstStyle/>
          <a:p>
            <a:endParaRPr/>
          </a:p>
        </p:txBody>
      </p:sp>
      <p:sp>
        <p:nvSpPr>
          <p:cNvPr id="7" name="Text 5"/>
          <p:cNvSpPr/>
          <p:nvPr/>
        </p:nvSpPr>
        <p:spPr>
          <a:xfrm>
            <a:off x="617119"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U5MR IN 2000</a:t>
            </a:r>
            <a:endParaRPr lang="en-US" sz="1200" dirty="0"/>
          </a:p>
        </p:txBody>
      </p:sp>
      <p:sp>
        <p:nvSpPr>
          <p:cNvPr id="8" name="Text 6"/>
          <p:cNvSpPr/>
          <p:nvPr/>
        </p:nvSpPr>
        <p:spPr>
          <a:xfrm>
            <a:off x="617119"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149</a:t>
            </a:r>
            <a:endParaRPr lang="en-US" sz="2000" dirty="0"/>
          </a:p>
        </p:txBody>
      </p:sp>
      <p:sp>
        <p:nvSpPr>
          <p:cNvPr id="9" name="Text 7"/>
          <p:cNvSpPr/>
          <p:nvPr/>
        </p:nvSpPr>
        <p:spPr>
          <a:xfrm>
            <a:off x="617119" y="2311003"/>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10" name="Text 8"/>
          <p:cNvSpPr/>
          <p:nvPr/>
        </p:nvSpPr>
        <p:spPr>
          <a:xfrm>
            <a:off x="2540050" y="1504801"/>
            <a:ext cx="2031950"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2540050" y="1523851"/>
            <a:ext cx="2031950" cy="0"/>
          </a:xfrm>
          <a:prstGeom prst="line">
            <a:avLst/>
          </a:prstGeom>
          <a:noFill/>
          <a:ln w="38100">
            <a:solidFill>
              <a:srgbClr val="F26522"/>
            </a:solidFill>
            <a:prstDash val="solid"/>
          </a:ln>
        </p:spPr>
        <p:txBody>
          <a:bodyPr/>
          <a:lstStyle/>
          <a:p>
            <a:endParaRPr/>
          </a:p>
        </p:txBody>
      </p:sp>
      <p:sp>
        <p:nvSpPr>
          <p:cNvPr id="12" name="Text 10"/>
          <p:cNvSpPr/>
          <p:nvPr/>
        </p:nvSpPr>
        <p:spPr>
          <a:xfrm>
            <a:off x="2649220"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U5MR IN 2023</a:t>
            </a:r>
            <a:endParaRPr lang="en-US" sz="1200" dirty="0"/>
          </a:p>
        </p:txBody>
      </p:sp>
      <p:sp>
        <p:nvSpPr>
          <p:cNvPr id="13" name="Text 11"/>
          <p:cNvSpPr/>
          <p:nvPr/>
        </p:nvSpPr>
        <p:spPr>
          <a:xfrm>
            <a:off x="2649220"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67</a:t>
            </a:r>
            <a:endParaRPr lang="en-US" sz="2000" dirty="0"/>
          </a:p>
        </p:txBody>
      </p:sp>
      <p:sp>
        <p:nvSpPr>
          <p:cNvPr id="14" name="Text 12"/>
          <p:cNvSpPr/>
          <p:nvPr/>
        </p:nvSpPr>
        <p:spPr>
          <a:xfrm>
            <a:off x="2649220"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15" name="Text 13"/>
          <p:cNvSpPr/>
          <p:nvPr/>
        </p:nvSpPr>
        <p:spPr>
          <a:xfrm>
            <a:off x="4572000" y="1504801"/>
            <a:ext cx="2032099" cy="1091803"/>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4572000" y="1523851"/>
            <a:ext cx="2032099" cy="0"/>
          </a:xfrm>
          <a:prstGeom prst="line">
            <a:avLst/>
          </a:prstGeom>
          <a:noFill/>
          <a:ln w="38100">
            <a:solidFill>
              <a:srgbClr val="4CAF50"/>
            </a:solidFill>
            <a:prstDash val="solid"/>
          </a:ln>
        </p:spPr>
        <p:txBody>
          <a:bodyPr/>
          <a:lstStyle/>
          <a:p>
            <a:endParaRPr/>
          </a:p>
        </p:txBody>
      </p:sp>
      <p:sp>
        <p:nvSpPr>
          <p:cNvPr id="17" name="Text 15"/>
          <p:cNvSpPr/>
          <p:nvPr/>
        </p:nvSpPr>
        <p:spPr>
          <a:xfrm>
            <a:off x="4681168"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SDG TARGET (2030)</a:t>
            </a:r>
            <a:endParaRPr lang="en-US" sz="1200" dirty="0"/>
          </a:p>
        </p:txBody>
      </p:sp>
      <p:sp>
        <p:nvSpPr>
          <p:cNvPr id="18" name="Text 16"/>
          <p:cNvSpPr/>
          <p:nvPr/>
        </p:nvSpPr>
        <p:spPr>
          <a:xfrm>
            <a:off x="4681168"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25</a:t>
            </a:r>
            <a:endParaRPr lang="en-US" sz="2000" dirty="0"/>
          </a:p>
        </p:txBody>
      </p:sp>
      <p:sp>
        <p:nvSpPr>
          <p:cNvPr id="19" name="Text 17"/>
          <p:cNvSpPr/>
          <p:nvPr/>
        </p:nvSpPr>
        <p:spPr>
          <a:xfrm>
            <a:off x="4681168" y="2311003"/>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20" name="Text 18"/>
          <p:cNvSpPr/>
          <p:nvPr/>
        </p:nvSpPr>
        <p:spPr>
          <a:xfrm>
            <a:off x="6604099" y="1504801"/>
            <a:ext cx="2031950" cy="1091803"/>
          </a:xfrm>
          <a:prstGeom prst="rect">
            <a:avLst/>
          </a:prstGeom>
          <a:solidFill>
            <a:srgbClr val="FFEBEE"/>
          </a:solidFill>
          <a:ln/>
        </p:spPr>
        <p:txBody>
          <a:bodyPr wrap="square" rtlCol="0" anchor="ctr"/>
          <a:lstStyle/>
          <a:p>
            <a:pPr marL="0" indent="0">
              <a:buNone/>
            </a:pPr>
            <a:endParaRPr lang="en-US" dirty="0"/>
          </a:p>
        </p:txBody>
      </p:sp>
      <p:sp>
        <p:nvSpPr>
          <p:cNvPr id="21" name="Shape 19"/>
          <p:cNvSpPr/>
          <p:nvPr/>
        </p:nvSpPr>
        <p:spPr>
          <a:xfrm>
            <a:off x="6604099" y="1523851"/>
            <a:ext cx="2031950" cy="0"/>
          </a:xfrm>
          <a:prstGeom prst="line">
            <a:avLst/>
          </a:prstGeom>
          <a:noFill/>
          <a:ln w="38100">
            <a:solidFill>
              <a:srgbClr val="C0392B"/>
            </a:solidFill>
            <a:prstDash val="solid"/>
          </a:ln>
        </p:spPr>
        <p:txBody>
          <a:bodyPr/>
          <a:lstStyle/>
          <a:p>
            <a:endParaRPr/>
          </a:p>
        </p:txBody>
      </p:sp>
      <p:sp>
        <p:nvSpPr>
          <p:cNvPr id="22" name="Text 20"/>
          <p:cNvSpPr/>
          <p:nvPr/>
        </p:nvSpPr>
        <p:spPr>
          <a:xfrm>
            <a:off x="6713269"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PROJECTED 2030</a:t>
            </a:r>
            <a:endParaRPr lang="en-US" sz="1200" dirty="0"/>
          </a:p>
        </p:txBody>
      </p:sp>
      <p:sp>
        <p:nvSpPr>
          <p:cNvPr id="23" name="Text 21"/>
          <p:cNvSpPr/>
          <p:nvPr/>
        </p:nvSpPr>
        <p:spPr>
          <a:xfrm>
            <a:off x="6713269"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52</a:t>
            </a:r>
            <a:endParaRPr lang="en-US" sz="2000" dirty="0"/>
          </a:p>
        </p:txBody>
      </p:sp>
      <p:sp>
        <p:nvSpPr>
          <p:cNvPr id="24" name="Text 22"/>
          <p:cNvSpPr/>
          <p:nvPr/>
        </p:nvSpPr>
        <p:spPr>
          <a:xfrm>
            <a:off x="6713269"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at current pace</a:t>
            </a:r>
            <a:endParaRPr lang="en-US" sz="1200" dirty="0"/>
          </a:p>
        </p:txBody>
      </p:sp>
      <p:sp>
        <p:nvSpPr>
          <p:cNvPr id="25" name="Text 23"/>
          <p:cNvSpPr/>
          <p:nvPr/>
        </p:nvSpPr>
        <p:spPr>
          <a:xfrm>
            <a:off x="617119" y="3059954"/>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400" dirty="0">
                <a:solidFill>
                  <a:srgbClr val="333333"/>
                </a:solidFill>
                <a:latin typeface="Open Sans" pitchFamily="34" charset="0"/>
                <a:ea typeface="Arial" pitchFamily="34" charset="-122"/>
                <a:cs typeface="Arial" pitchFamily="34" charset="-120"/>
              </a:rPr>
              <a:t>This is one of Africa's biggest success stories. The rate has been cut by more than half since 2000, saving millions of lives. Vaccines, bed nets for malaria, and better nutrition programs have all contributed.</a:t>
            </a:r>
            <a:endParaRPr lang="en-US" sz="1400" dirty="0"/>
          </a:p>
        </p:txBody>
      </p:sp>
      <p:sp>
        <p:nvSpPr>
          <p:cNvPr id="26" name="Text 24"/>
          <p:cNvSpPr/>
          <p:nvPr/>
        </p:nvSpPr>
        <p:spPr>
          <a:xfrm>
            <a:off x="471440" y="3948708"/>
            <a:ext cx="8128099" cy="634603"/>
          </a:xfrm>
          <a:prstGeom prst="rect">
            <a:avLst/>
          </a:prstGeom>
          <a:solidFill>
            <a:srgbClr val="FFF8F0"/>
          </a:solidFill>
          <a:ln/>
        </p:spPr>
        <p:txBody>
          <a:bodyPr wrap="square" rtlCol="0" anchor="ctr"/>
          <a:lstStyle/>
          <a:p>
            <a:pPr marL="0" indent="0">
              <a:buNone/>
            </a:pPr>
            <a:endParaRPr lang="en-US" dirty="0"/>
          </a:p>
        </p:txBody>
      </p:sp>
      <p:sp>
        <p:nvSpPr>
          <p:cNvPr id="27" name="Shape 25"/>
          <p:cNvSpPr/>
          <p:nvPr/>
        </p:nvSpPr>
        <p:spPr>
          <a:xfrm>
            <a:off x="495253" y="3948708"/>
            <a:ext cx="0" cy="634603"/>
          </a:xfrm>
          <a:prstGeom prst="line">
            <a:avLst/>
          </a:prstGeom>
          <a:noFill/>
          <a:ln w="47625">
            <a:solidFill>
              <a:srgbClr val="F26522"/>
            </a:solidFill>
            <a:prstDash val="solid"/>
          </a:ln>
        </p:spPr>
        <p:txBody>
          <a:bodyPr/>
          <a:lstStyle/>
          <a:p>
            <a:endParaRPr/>
          </a:p>
        </p:txBody>
      </p:sp>
      <p:sp>
        <p:nvSpPr>
          <p:cNvPr id="28" name="Text 26"/>
          <p:cNvSpPr/>
          <p:nvPr/>
        </p:nvSpPr>
        <p:spPr>
          <a:xfrm>
            <a:off x="709565" y="4075658"/>
            <a:ext cx="7853464" cy="380702"/>
          </a:xfrm>
          <a:prstGeom prst="rect">
            <a:avLst/>
          </a:prstGeom>
          <a:noFill/>
          <a:ln/>
        </p:spPr>
        <p:txBody>
          <a:bodyPr wrap="square" lIns="0" tIns="0" rIns="0" bIns="0" rtlCol="0" anchor="t"/>
          <a:lstStyle/>
          <a:p>
            <a:pPr marL="0" indent="0" algn="l">
              <a:lnSpc>
                <a:spcPts val="1500"/>
              </a:lnSpc>
              <a:buNone/>
            </a:pPr>
            <a:r>
              <a:rPr lang="en-US" sz="1400" dirty="0">
                <a:solidFill>
                  <a:srgbClr val="C00000"/>
                </a:solidFill>
                <a:latin typeface="Open Sans" pitchFamily="34" charset="0"/>
                <a:ea typeface="Arial" pitchFamily="34" charset="-122"/>
                <a:cs typeface="Arial" pitchFamily="34" charset="-120"/>
              </a:rPr>
              <a:t>At the current pace, Africa will still be at 52 by 2030, which is double the SDG target of 25. More investment in child health is needed, especially for newborns.</a:t>
            </a:r>
            <a:endParaRPr lang="en-US" sz="1400" dirty="0">
              <a:solidFill>
                <a:srgbClr val="C00000"/>
              </a:solidFill>
            </a:endParaRPr>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0" name="TextBox 29"/>
          <p:cNvSpPr txBox="1"/>
          <p:nvPr/>
        </p:nvSpPr>
        <p:spPr>
          <a:xfrm>
            <a:off x="324945" y="4946927"/>
            <a:ext cx="3572498" cy="215444"/>
          </a:xfrm>
          <a:prstGeom prst="rect">
            <a:avLst/>
          </a:prstGeom>
          <a:noFill/>
        </p:spPr>
        <p:txBody>
          <a:bodyPr wrap="square">
            <a:spAutoFit/>
          </a:bodyPr>
          <a:lstStyle/>
          <a:p>
            <a:pPr>
              <a:defRPr sz="600">
                <a:solidFill>
                  <a:srgbClr val="7FC8E8"/>
                </a:solidFill>
                <a:latin typeface="Open Sans"/>
              </a:defRPr>
            </a:pPr>
            <a:r>
              <a:rPr sz="800" dirty="0"/>
              <a:t>Source: UN IGME 2024</a:t>
            </a:r>
          </a:p>
        </p:txBody>
      </p:sp>
      <p:sp>
        <p:nvSpPr>
          <p:cNvPr id="34" name="Shape 20">
            <a:extLst>
              <a:ext uri="{FF2B5EF4-FFF2-40B4-BE49-F238E27FC236}">
                <a16:creationId xmlns:a16="http://schemas.microsoft.com/office/drawing/2014/main" id="{3CA2A709-C1D9-70D4-4833-9B0561CC5137}"/>
              </a:ext>
            </a:extLst>
          </p:cNvPr>
          <p:cNvSpPr/>
          <p:nvPr/>
        </p:nvSpPr>
        <p:spPr>
          <a:xfrm>
            <a:off x="471439" y="3064948"/>
            <a:ext cx="0" cy="634603"/>
          </a:xfrm>
          <a:prstGeom prst="line">
            <a:avLst/>
          </a:prstGeom>
          <a:noFill/>
          <a:ln w="47625">
            <a:solidFill>
              <a:srgbClr val="009ADE"/>
            </a:solidFill>
            <a:prstDash val="solid"/>
          </a:ln>
        </p:spPr>
        <p:txBody>
          <a:bodyPr/>
          <a:lstStyle/>
          <a:p>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0999" y="182463"/>
            <a:ext cx="7428875"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Under-Five Mortality: Trend and Projections to 2030</a:t>
            </a:r>
            <a:endParaRPr lang="en-US" sz="2000" dirty="0"/>
          </a:p>
        </p:txBody>
      </p:sp>
      <p:sp>
        <p:nvSpPr>
          <p:cNvPr id="4" name="Text 2"/>
          <p:cNvSpPr/>
          <p:nvPr/>
        </p:nvSpPr>
        <p:spPr>
          <a:xfrm>
            <a:off x="170449" y="842813"/>
            <a:ext cx="2686901" cy="1081982"/>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194262" y="842813"/>
            <a:ext cx="0" cy="1081982"/>
          </a:xfrm>
          <a:prstGeom prst="line">
            <a:avLst/>
          </a:prstGeom>
          <a:noFill/>
          <a:ln w="47625">
            <a:solidFill>
              <a:srgbClr val="009ADE"/>
            </a:solidFill>
            <a:prstDash val="solid"/>
          </a:ln>
        </p:spPr>
        <p:txBody>
          <a:bodyPr/>
          <a:lstStyle/>
          <a:p>
            <a:endParaRPr/>
          </a:p>
        </p:txBody>
      </p:sp>
      <p:sp>
        <p:nvSpPr>
          <p:cNvPr id="6" name="Text 4"/>
          <p:cNvSpPr/>
          <p:nvPr/>
        </p:nvSpPr>
        <p:spPr>
          <a:xfrm>
            <a:off x="345024" y="944314"/>
            <a:ext cx="2406953" cy="177264"/>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A strong decline</a:t>
            </a:r>
            <a:endParaRPr lang="en-US" sz="1200" dirty="0"/>
          </a:p>
        </p:txBody>
      </p:sp>
      <p:sp>
        <p:nvSpPr>
          <p:cNvPr id="7" name="Text 5"/>
          <p:cNvSpPr/>
          <p:nvPr/>
        </p:nvSpPr>
        <p:spPr>
          <a:xfrm>
            <a:off x="345024" y="1128414"/>
            <a:ext cx="2406953" cy="567402"/>
          </a:xfrm>
          <a:prstGeom prst="rect">
            <a:avLst/>
          </a:prstGeom>
          <a:noFill/>
          <a:ln/>
        </p:spPr>
        <p:txBody>
          <a:bodyPr wrap="square" lIns="0" tIns="0" rIns="0" bIns="0" rtlCol="0" anchor="t"/>
          <a:lstStyle/>
          <a:p>
            <a:pPr marL="0" indent="0" algn="l">
              <a:lnSpc>
                <a:spcPts val="1600"/>
              </a:lnSpc>
              <a:spcBef>
                <a:spcPts val="400"/>
              </a:spcBef>
              <a:buNone/>
            </a:pPr>
            <a:r>
              <a:rPr lang="en-US" sz="1200" dirty="0">
                <a:solidFill>
                  <a:srgbClr val="555555"/>
                </a:solidFill>
                <a:latin typeface="Open Sans" pitchFamily="34" charset="0"/>
                <a:ea typeface="Arial" pitchFamily="34" charset="-122"/>
                <a:cs typeface="Arial" pitchFamily="34" charset="-120"/>
              </a:rPr>
              <a:t>The dark blue line shows a steady downward trend from 149 in 2000 to 67 in 2023. This is a 55% reduction over 23 years.</a:t>
            </a:r>
            <a:endParaRPr lang="en-US" sz="1200" dirty="0"/>
          </a:p>
        </p:txBody>
      </p:sp>
      <p:sp>
        <p:nvSpPr>
          <p:cNvPr id="8" name="Text 6"/>
          <p:cNvSpPr/>
          <p:nvPr/>
        </p:nvSpPr>
        <p:spPr>
          <a:xfrm>
            <a:off x="170449" y="2070895"/>
            <a:ext cx="2764536" cy="1256456"/>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a:off x="194261" y="2070895"/>
            <a:ext cx="0" cy="1256456"/>
          </a:xfrm>
          <a:prstGeom prst="line">
            <a:avLst/>
          </a:prstGeom>
          <a:noFill/>
          <a:ln w="47625">
            <a:solidFill>
              <a:srgbClr val="009ADE"/>
            </a:solidFill>
            <a:prstDash val="solid"/>
          </a:ln>
        </p:spPr>
        <p:txBody>
          <a:bodyPr/>
          <a:lstStyle/>
          <a:p>
            <a:endParaRPr/>
          </a:p>
        </p:txBody>
      </p:sp>
      <p:sp>
        <p:nvSpPr>
          <p:cNvPr id="10" name="Text 8"/>
          <p:cNvSpPr/>
          <p:nvPr/>
        </p:nvSpPr>
        <p:spPr>
          <a:xfrm>
            <a:off x="345024" y="2172394"/>
            <a:ext cx="2476500" cy="175219"/>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Still not enough</a:t>
            </a:r>
            <a:endParaRPr lang="en-US" sz="1200" dirty="0"/>
          </a:p>
        </p:txBody>
      </p:sp>
      <p:sp>
        <p:nvSpPr>
          <p:cNvPr id="11" name="Text 9"/>
          <p:cNvSpPr/>
          <p:nvPr/>
        </p:nvSpPr>
        <p:spPr>
          <a:xfrm>
            <a:off x="345024" y="2356496"/>
            <a:ext cx="2476500" cy="747811"/>
          </a:xfrm>
          <a:prstGeom prst="rect">
            <a:avLst/>
          </a:prstGeom>
          <a:noFill/>
          <a:ln/>
        </p:spPr>
        <p:txBody>
          <a:bodyPr wrap="square" lIns="0" tIns="0" rIns="0" bIns="0" rtlCol="0" anchor="t"/>
          <a:lstStyle/>
          <a:p>
            <a:pPr marL="0" indent="0" algn="l">
              <a:lnSpc>
                <a:spcPts val="1600"/>
              </a:lnSpc>
              <a:spcBef>
                <a:spcPts val="400"/>
              </a:spcBef>
              <a:buNone/>
            </a:pPr>
            <a:r>
              <a:rPr lang="en-US" sz="1200" dirty="0">
                <a:solidFill>
                  <a:srgbClr val="555555"/>
                </a:solidFill>
                <a:latin typeface="Open Sans" pitchFamily="34" charset="0"/>
                <a:ea typeface="Arial" pitchFamily="34" charset="-122"/>
                <a:cs typeface="Arial" pitchFamily="34" charset="-120"/>
              </a:rPr>
              <a:t>The orange line shows where we are heading (52 by 2030). The green line shows where we need to be (25 by 2030). The gap between them is still very wide.</a:t>
            </a:r>
            <a:endParaRPr lang="en-US" sz="1200" dirty="0"/>
          </a:p>
        </p:txBody>
      </p:sp>
      <p:sp>
        <p:nvSpPr>
          <p:cNvPr id="12" name="Text 10"/>
          <p:cNvSpPr/>
          <p:nvPr/>
        </p:nvSpPr>
        <p:spPr>
          <a:xfrm>
            <a:off x="170449" y="3461444"/>
            <a:ext cx="2686902" cy="1494266"/>
          </a:xfrm>
          <a:prstGeom prst="rect">
            <a:avLst/>
          </a:prstGeom>
          <a:solidFill>
            <a:srgbClr val="F0F7FC"/>
          </a:solidFill>
          <a:ln/>
        </p:spPr>
        <p:txBody>
          <a:bodyPr wrap="square" rtlCol="0" anchor="ctr"/>
          <a:lstStyle/>
          <a:p>
            <a:pPr marL="0" indent="0">
              <a:buNone/>
            </a:pPr>
            <a:endParaRPr lang="en-US" dirty="0"/>
          </a:p>
        </p:txBody>
      </p:sp>
      <p:sp>
        <p:nvSpPr>
          <p:cNvPr id="13" name="Shape 11"/>
          <p:cNvSpPr/>
          <p:nvPr/>
        </p:nvSpPr>
        <p:spPr>
          <a:xfrm>
            <a:off x="194261" y="3461444"/>
            <a:ext cx="0" cy="1494266"/>
          </a:xfrm>
          <a:prstGeom prst="line">
            <a:avLst/>
          </a:prstGeom>
          <a:noFill/>
          <a:ln w="47625">
            <a:solidFill>
              <a:srgbClr val="009ADE"/>
            </a:solidFill>
            <a:prstDash val="solid"/>
          </a:ln>
        </p:spPr>
        <p:txBody>
          <a:bodyPr/>
          <a:lstStyle/>
          <a:p>
            <a:endParaRPr/>
          </a:p>
        </p:txBody>
      </p:sp>
      <p:sp>
        <p:nvSpPr>
          <p:cNvPr id="14" name="Text 12"/>
          <p:cNvSpPr/>
          <p:nvPr/>
        </p:nvSpPr>
        <p:spPr>
          <a:xfrm>
            <a:off x="345024" y="3562944"/>
            <a:ext cx="2406954" cy="208383"/>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What would it take?</a:t>
            </a:r>
            <a:endParaRPr lang="en-US" sz="1200" dirty="0"/>
          </a:p>
        </p:txBody>
      </p:sp>
      <p:sp>
        <p:nvSpPr>
          <p:cNvPr id="15" name="Text 13"/>
          <p:cNvSpPr/>
          <p:nvPr/>
        </p:nvSpPr>
        <p:spPr>
          <a:xfrm>
            <a:off x="345024" y="3747045"/>
            <a:ext cx="2406954" cy="889350"/>
          </a:xfrm>
          <a:prstGeom prst="rect">
            <a:avLst/>
          </a:prstGeom>
          <a:noFill/>
          <a:ln/>
        </p:spPr>
        <p:txBody>
          <a:bodyPr wrap="square" lIns="0" tIns="0" rIns="0" bIns="0" rtlCol="0" anchor="t"/>
          <a:lstStyle/>
          <a:p>
            <a:pPr marL="0" indent="0" algn="l">
              <a:lnSpc>
                <a:spcPts val="1600"/>
              </a:lnSpc>
              <a:spcBef>
                <a:spcPts val="400"/>
              </a:spcBef>
              <a:buNone/>
            </a:pPr>
            <a:r>
              <a:rPr lang="en-US" sz="1200" dirty="0">
                <a:solidFill>
                  <a:srgbClr val="555555"/>
                </a:solidFill>
                <a:latin typeface="Open Sans" pitchFamily="34" charset="0"/>
                <a:ea typeface="Arial" pitchFamily="34" charset="-122"/>
                <a:cs typeface="Arial" pitchFamily="34" charset="-120"/>
              </a:rPr>
              <a:t>The rate of decline would need to increase from about 3.5% per year to over 13% per year. This means reaching many more children with proven, low-cost treatments.</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302353" y="4988792"/>
            <a:ext cx="2470720" cy="131713"/>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UN IGME 2024 | WHO AFRO Median</a:t>
            </a:r>
            <a:endParaRPr lang="en-US" sz="800" dirty="0"/>
          </a:p>
        </p:txBody>
      </p:sp>
      <p:graphicFrame>
        <p:nvGraphicFramePr>
          <p:cNvPr id="18" name="Chart 0"/>
          <p:cNvGraphicFramePr/>
          <p:nvPr>
            <p:extLst>
              <p:ext uri="{D42A27DB-BD31-4B8C-83A1-F6EECF244321}">
                <p14:modId xmlns:p14="http://schemas.microsoft.com/office/powerpoint/2010/main" val="1380483962"/>
              </p:ext>
            </p:extLst>
          </p:nvPr>
        </p:nvGraphicFramePr>
        <p:xfrm>
          <a:off x="2857351" y="761851"/>
          <a:ext cx="6032748"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7" name="Text 19">
            <a:extLst>
              <a:ext uri="{FF2B5EF4-FFF2-40B4-BE49-F238E27FC236}">
                <a16:creationId xmlns:a16="http://schemas.microsoft.com/office/drawing/2014/main" id="{205A52B1-4EED-705F-1927-B1483304BEF6}"/>
              </a:ext>
            </a:extLst>
          </p:cNvPr>
          <p:cNvSpPr/>
          <p:nvPr/>
        </p:nvSpPr>
        <p:spPr>
          <a:xfrm>
            <a:off x="507950" y="2898130"/>
            <a:ext cx="8128099" cy="801421"/>
          </a:xfrm>
          <a:prstGeom prst="rect">
            <a:avLst/>
          </a:prstGeom>
          <a:solidFill>
            <a:srgbClr val="F0F7FC"/>
          </a:solidFill>
          <a:ln/>
        </p:spPr>
        <p:txBody>
          <a:bodyPr wrap="square" rtlCol="0" anchor="ctr"/>
          <a:lstStyle/>
          <a:p>
            <a:pPr marL="0" indent="0">
              <a:buNone/>
            </a:pPr>
            <a:endParaRPr lang="en-US"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8152655"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Infant Mortality: Babies Who Do Not Survive Their First Year</a:t>
            </a:r>
            <a:endParaRPr lang="en-US" sz="2000" dirty="0"/>
          </a:p>
        </p:txBody>
      </p:sp>
      <p:sp>
        <p:nvSpPr>
          <p:cNvPr id="4" name="Text 2"/>
          <p:cNvSpPr/>
          <p:nvPr/>
        </p:nvSpPr>
        <p:spPr>
          <a:xfrm>
            <a:off x="507950" y="914251"/>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200" dirty="0">
                <a:solidFill>
                  <a:srgbClr val="333333"/>
                </a:solidFill>
                <a:latin typeface="Open Sans" pitchFamily="34" charset="0"/>
                <a:ea typeface="Arial" pitchFamily="34" charset="-122"/>
                <a:cs typeface="Arial" pitchFamily="34" charset="-120"/>
              </a:rPr>
              <a:t>Infant mortality focuses on babies who die before their first birthday. This is a critical window because newborns and young infants are very vulnerable to infections, birth complications, and poor nutrition.</a:t>
            </a:r>
            <a:endParaRPr lang="en-US" sz="1200" dirty="0"/>
          </a:p>
        </p:txBody>
      </p:sp>
      <p:sp>
        <p:nvSpPr>
          <p:cNvPr id="5" name="Text 3"/>
          <p:cNvSpPr/>
          <p:nvPr/>
        </p:nvSpPr>
        <p:spPr>
          <a:xfrm>
            <a:off x="507950" y="1504801"/>
            <a:ext cx="2709416"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709416" cy="0"/>
          </a:xfrm>
          <a:prstGeom prst="line">
            <a:avLst/>
          </a:prstGeom>
          <a:noFill/>
          <a:ln w="38100">
            <a:solidFill>
              <a:srgbClr val="009ADE"/>
            </a:solidFill>
            <a:prstDash val="solid"/>
          </a:ln>
        </p:spPr>
        <p:txBody>
          <a:bodyPr/>
          <a:lstStyle/>
          <a:p>
            <a:endParaRPr/>
          </a:p>
        </p:txBody>
      </p:sp>
      <p:sp>
        <p:nvSpPr>
          <p:cNvPr id="7" name="Text 5"/>
          <p:cNvSpPr/>
          <p:nvPr/>
        </p:nvSpPr>
        <p:spPr>
          <a:xfrm>
            <a:off x="610346" y="1695301"/>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IMR IN 2000</a:t>
            </a:r>
            <a:endParaRPr lang="en-US" sz="1200" dirty="0"/>
          </a:p>
        </p:txBody>
      </p:sp>
      <p:sp>
        <p:nvSpPr>
          <p:cNvPr id="8" name="Text 6"/>
          <p:cNvSpPr/>
          <p:nvPr/>
        </p:nvSpPr>
        <p:spPr>
          <a:xfrm>
            <a:off x="610346" y="1879253"/>
            <a:ext cx="2504626"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85</a:t>
            </a:r>
            <a:endParaRPr lang="en-US" sz="2000" dirty="0"/>
          </a:p>
        </p:txBody>
      </p:sp>
      <p:sp>
        <p:nvSpPr>
          <p:cNvPr id="9" name="Text 7"/>
          <p:cNvSpPr/>
          <p:nvPr/>
        </p:nvSpPr>
        <p:spPr>
          <a:xfrm>
            <a:off x="610346" y="2311003"/>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10" name="Text 8"/>
          <p:cNvSpPr/>
          <p:nvPr/>
        </p:nvSpPr>
        <p:spPr>
          <a:xfrm>
            <a:off x="3217366" y="1504801"/>
            <a:ext cx="2709267"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3217366" y="1523851"/>
            <a:ext cx="2709267" cy="0"/>
          </a:xfrm>
          <a:prstGeom prst="line">
            <a:avLst/>
          </a:prstGeom>
          <a:noFill/>
          <a:ln w="38100">
            <a:solidFill>
              <a:srgbClr val="F26522"/>
            </a:solidFill>
            <a:prstDash val="solid"/>
          </a:ln>
        </p:spPr>
        <p:txBody>
          <a:bodyPr/>
          <a:lstStyle/>
          <a:p>
            <a:endParaRPr/>
          </a:p>
        </p:txBody>
      </p:sp>
      <p:sp>
        <p:nvSpPr>
          <p:cNvPr id="12" name="Text 10"/>
          <p:cNvSpPr/>
          <p:nvPr/>
        </p:nvSpPr>
        <p:spPr>
          <a:xfrm>
            <a:off x="3319763" y="1695301"/>
            <a:ext cx="2504474"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IMR IN 2023</a:t>
            </a:r>
            <a:endParaRPr lang="en-US" sz="1200" dirty="0"/>
          </a:p>
        </p:txBody>
      </p:sp>
      <p:sp>
        <p:nvSpPr>
          <p:cNvPr id="13" name="Text 11"/>
          <p:cNvSpPr/>
          <p:nvPr/>
        </p:nvSpPr>
        <p:spPr>
          <a:xfrm>
            <a:off x="3319763" y="1879253"/>
            <a:ext cx="2504474"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43</a:t>
            </a:r>
            <a:endParaRPr lang="en-US" sz="2000" dirty="0"/>
          </a:p>
        </p:txBody>
      </p:sp>
      <p:sp>
        <p:nvSpPr>
          <p:cNvPr id="14" name="Text 12"/>
          <p:cNvSpPr/>
          <p:nvPr/>
        </p:nvSpPr>
        <p:spPr>
          <a:xfrm>
            <a:off x="3319763" y="2311003"/>
            <a:ext cx="2504474"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15" name="Text 13"/>
          <p:cNvSpPr/>
          <p:nvPr/>
        </p:nvSpPr>
        <p:spPr>
          <a:xfrm>
            <a:off x="5926634" y="1504801"/>
            <a:ext cx="2709416" cy="1091803"/>
          </a:xfrm>
          <a:prstGeom prst="rect">
            <a:avLst/>
          </a:prstGeom>
          <a:solidFill>
            <a:srgbClr val="FFEBEE"/>
          </a:solidFill>
          <a:ln/>
        </p:spPr>
        <p:txBody>
          <a:bodyPr wrap="square" rtlCol="0" anchor="ctr"/>
          <a:lstStyle/>
          <a:p>
            <a:pPr marL="0" indent="0">
              <a:buNone/>
            </a:pPr>
            <a:endParaRPr lang="en-US" dirty="0"/>
          </a:p>
        </p:txBody>
      </p:sp>
      <p:sp>
        <p:nvSpPr>
          <p:cNvPr id="16" name="Shape 14"/>
          <p:cNvSpPr/>
          <p:nvPr/>
        </p:nvSpPr>
        <p:spPr>
          <a:xfrm>
            <a:off x="5926634" y="1523851"/>
            <a:ext cx="2709416" cy="0"/>
          </a:xfrm>
          <a:prstGeom prst="line">
            <a:avLst/>
          </a:prstGeom>
          <a:noFill/>
          <a:ln w="38100">
            <a:solidFill>
              <a:srgbClr val="C0392B"/>
            </a:solidFill>
            <a:prstDash val="solid"/>
          </a:ln>
        </p:spPr>
        <p:txBody>
          <a:bodyPr/>
          <a:lstStyle/>
          <a:p>
            <a:endParaRPr/>
          </a:p>
        </p:txBody>
      </p:sp>
      <p:sp>
        <p:nvSpPr>
          <p:cNvPr id="17" name="Text 15"/>
          <p:cNvSpPr/>
          <p:nvPr/>
        </p:nvSpPr>
        <p:spPr>
          <a:xfrm>
            <a:off x="6029029" y="1695301"/>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PROJECTED 2030</a:t>
            </a:r>
            <a:endParaRPr lang="en-US" sz="1200" dirty="0"/>
          </a:p>
        </p:txBody>
      </p:sp>
      <p:sp>
        <p:nvSpPr>
          <p:cNvPr id="18" name="Text 16"/>
          <p:cNvSpPr/>
          <p:nvPr/>
        </p:nvSpPr>
        <p:spPr>
          <a:xfrm>
            <a:off x="6029029" y="1879253"/>
            <a:ext cx="2504626"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35</a:t>
            </a:r>
            <a:endParaRPr lang="en-US" sz="2000" dirty="0"/>
          </a:p>
        </p:txBody>
      </p:sp>
      <p:sp>
        <p:nvSpPr>
          <p:cNvPr id="19" name="Text 17"/>
          <p:cNvSpPr/>
          <p:nvPr/>
        </p:nvSpPr>
        <p:spPr>
          <a:xfrm>
            <a:off x="6029029" y="2311003"/>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at current pace</a:t>
            </a:r>
            <a:endParaRPr lang="en-US" sz="1200" dirty="0"/>
          </a:p>
        </p:txBody>
      </p:sp>
      <p:sp>
        <p:nvSpPr>
          <p:cNvPr id="20" name="Text 18"/>
          <p:cNvSpPr/>
          <p:nvPr/>
        </p:nvSpPr>
        <p:spPr>
          <a:xfrm>
            <a:off x="710056" y="3005880"/>
            <a:ext cx="7889483" cy="400050"/>
          </a:xfrm>
          <a:prstGeom prst="rect">
            <a:avLst/>
          </a:prstGeom>
          <a:noFill/>
          <a:ln/>
        </p:spPr>
        <p:txBody>
          <a:bodyPr wrap="square" lIns="0" tIns="0" rIns="0" bIns="0" rtlCol="0" anchor="t"/>
          <a:lstStyle/>
          <a:p>
            <a:pPr marL="0" indent="0" algn="l">
              <a:lnSpc>
                <a:spcPts val="1600"/>
              </a:lnSpc>
              <a:spcAft>
                <a:spcPts val="1000"/>
              </a:spcAft>
              <a:buNone/>
            </a:pPr>
            <a:r>
              <a:rPr lang="en-US" sz="1400" dirty="0">
                <a:solidFill>
                  <a:srgbClr val="333333"/>
                </a:solidFill>
                <a:latin typeface="Open Sans" pitchFamily="34" charset="0"/>
                <a:ea typeface="Arial" pitchFamily="34" charset="-122"/>
                <a:cs typeface="Arial" pitchFamily="34" charset="-120"/>
              </a:rPr>
              <a:t>Infant mortality has fallen by about 49% since 2000, which represents real progress. Better vaccination coverage, improved feeding practices, and expanded access to health facilities have all played a role.</a:t>
            </a:r>
            <a:endParaRPr lang="en-US" sz="1400" dirty="0"/>
          </a:p>
        </p:txBody>
      </p:sp>
      <p:sp>
        <p:nvSpPr>
          <p:cNvPr id="21" name="Text 19"/>
          <p:cNvSpPr/>
          <p:nvPr/>
        </p:nvSpPr>
        <p:spPr>
          <a:xfrm>
            <a:off x="471440" y="3859856"/>
            <a:ext cx="8128099" cy="851394"/>
          </a:xfrm>
          <a:prstGeom prst="rect">
            <a:avLst/>
          </a:prstGeom>
          <a:solidFill>
            <a:srgbClr val="FFF8F0"/>
          </a:solidFill>
          <a:ln/>
        </p:spPr>
        <p:txBody>
          <a:bodyPr wrap="square" rtlCol="0" anchor="ctr"/>
          <a:lstStyle/>
          <a:p>
            <a:pPr marL="0" indent="0">
              <a:buNone/>
            </a:pPr>
            <a:endParaRPr lang="en-US" dirty="0"/>
          </a:p>
        </p:txBody>
      </p:sp>
      <p:sp>
        <p:nvSpPr>
          <p:cNvPr id="22" name="Shape 20"/>
          <p:cNvSpPr/>
          <p:nvPr/>
        </p:nvSpPr>
        <p:spPr>
          <a:xfrm>
            <a:off x="495253" y="3859856"/>
            <a:ext cx="0" cy="851394"/>
          </a:xfrm>
          <a:prstGeom prst="line">
            <a:avLst/>
          </a:prstGeom>
          <a:noFill/>
          <a:ln w="47625">
            <a:solidFill>
              <a:srgbClr val="F26522"/>
            </a:solidFill>
            <a:prstDash val="solid"/>
          </a:ln>
        </p:spPr>
        <p:txBody>
          <a:bodyPr/>
          <a:lstStyle/>
          <a:p>
            <a:endParaRPr/>
          </a:p>
        </p:txBody>
      </p:sp>
      <p:sp>
        <p:nvSpPr>
          <p:cNvPr id="23" name="Text 21"/>
          <p:cNvSpPr/>
          <p:nvPr/>
        </p:nvSpPr>
        <p:spPr>
          <a:xfrm>
            <a:off x="709565" y="3986806"/>
            <a:ext cx="7853464" cy="510756"/>
          </a:xfrm>
          <a:prstGeom prst="rect">
            <a:avLst/>
          </a:prstGeom>
          <a:noFill/>
          <a:ln/>
        </p:spPr>
        <p:txBody>
          <a:bodyPr wrap="square" lIns="0" tIns="0" rIns="0" bIns="0" rtlCol="0" anchor="t"/>
          <a:lstStyle/>
          <a:p>
            <a:pPr marL="0" indent="0" algn="l">
              <a:lnSpc>
                <a:spcPts val="1600"/>
              </a:lnSpc>
              <a:buNone/>
            </a:pPr>
            <a:r>
              <a:rPr lang="en-US" sz="1400" b="1" dirty="0">
                <a:solidFill>
                  <a:srgbClr val="333333"/>
                </a:solidFill>
                <a:latin typeface="Open Sans" pitchFamily="34" charset="0"/>
                <a:ea typeface="Arial" pitchFamily="34" charset="-122"/>
                <a:cs typeface="Arial" pitchFamily="34" charset="-120"/>
              </a:rPr>
              <a:t>The biggest challenge now is newborn survival</a:t>
            </a:r>
            <a:r>
              <a:rPr lang="en-US" sz="1400" dirty="0">
                <a:solidFill>
                  <a:srgbClr val="333333"/>
                </a:solidFill>
                <a:latin typeface="Open Sans" pitchFamily="34" charset="0"/>
                <a:ea typeface="Arial" pitchFamily="34" charset="-122"/>
                <a:cs typeface="Arial" pitchFamily="34" charset="-120"/>
              </a:rPr>
              <a:t>. More than half of all infant deaths happen in the first 28 days of life (the neonatal period). Improving care around the time of birth is the key to further reducing infant deaths.</a:t>
            </a:r>
            <a:endParaRPr lang="en-US" sz="1400" dirty="0"/>
          </a:p>
        </p:txBody>
      </p:sp>
      <p:sp>
        <p:nvSpPr>
          <p:cNvPr id="24" name="Text 22"/>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25" name="TextBox 24"/>
          <p:cNvSpPr txBox="1"/>
          <p:nvPr/>
        </p:nvSpPr>
        <p:spPr>
          <a:xfrm>
            <a:off x="381000" y="4946927"/>
            <a:ext cx="3602478" cy="215444"/>
          </a:xfrm>
          <a:prstGeom prst="rect">
            <a:avLst/>
          </a:prstGeom>
          <a:noFill/>
        </p:spPr>
        <p:txBody>
          <a:bodyPr wrap="square">
            <a:spAutoFit/>
          </a:bodyPr>
          <a:lstStyle/>
          <a:p>
            <a:pPr>
              <a:defRPr sz="600">
                <a:solidFill>
                  <a:srgbClr val="7FC8E8"/>
                </a:solidFill>
                <a:latin typeface="Open Sans"/>
              </a:defRPr>
            </a:pPr>
            <a:r>
              <a:rPr sz="800" dirty="0"/>
              <a:t>Source: UN IGME 2024</a:t>
            </a:r>
          </a:p>
        </p:txBody>
      </p:sp>
      <p:sp>
        <p:nvSpPr>
          <p:cNvPr id="29" name="Shape 20">
            <a:extLst>
              <a:ext uri="{FF2B5EF4-FFF2-40B4-BE49-F238E27FC236}">
                <a16:creationId xmlns:a16="http://schemas.microsoft.com/office/drawing/2014/main" id="{91543367-032E-0032-58A0-A1A13B9AE60E}"/>
              </a:ext>
            </a:extLst>
          </p:cNvPr>
          <p:cNvSpPr/>
          <p:nvPr/>
        </p:nvSpPr>
        <p:spPr>
          <a:xfrm>
            <a:off x="471439" y="2898130"/>
            <a:ext cx="0" cy="801421"/>
          </a:xfrm>
          <a:prstGeom prst="line">
            <a:avLst/>
          </a:prstGeom>
          <a:noFill/>
          <a:ln w="47625">
            <a:solidFill>
              <a:srgbClr val="009ADE"/>
            </a:solidFill>
            <a:prstDash val="solid"/>
          </a:ln>
        </p:spPr>
        <p:txBody>
          <a:bodyPr/>
          <a:lstStyle/>
          <a:p>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6776803"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Infant Mortality: Trend and Projections to 2030</a:t>
            </a:r>
            <a:endParaRPr lang="en-US" sz="2000" dirty="0"/>
          </a:p>
        </p:txBody>
      </p:sp>
      <p:sp>
        <p:nvSpPr>
          <p:cNvPr id="4" name="Text 2"/>
          <p:cNvSpPr/>
          <p:nvPr/>
        </p:nvSpPr>
        <p:spPr>
          <a:xfrm>
            <a:off x="42700" y="782871"/>
            <a:ext cx="2993108" cy="1103770"/>
          </a:xfrm>
          <a:prstGeom prst="rect">
            <a:avLst/>
          </a:prstGeom>
          <a:solidFill>
            <a:srgbClr val="F0F7FC"/>
          </a:solidFill>
          <a:ln/>
        </p:spPr>
        <p:txBody>
          <a:bodyPr wrap="square" rtlCol="0" anchor="ctr"/>
          <a:lstStyle/>
          <a:p>
            <a:pPr marL="0" indent="0">
              <a:lnSpc>
                <a:spcPts val="1600"/>
              </a:lnSpc>
              <a:buNone/>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66513" y="782871"/>
            <a:ext cx="0" cy="1103770"/>
          </a:xfrm>
          <a:prstGeom prst="line">
            <a:avLst/>
          </a:prstGeom>
          <a:noFill/>
          <a:ln w="47625">
            <a:solidFill>
              <a:srgbClr val="009ADE"/>
            </a:solidFill>
            <a:prstDash val="solid"/>
          </a:ln>
        </p:spPr>
        <p:txBody>
          <a:bodyPr/>
          <a:lstStyle/>
          <a:p>
            <a:pPr>
              <a:lnSpc>
                <a:spcPts val="1600"/>
              </a:lnSpc>
            </a:pPr>
            <a:endParaRPr sz="1200">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p:cNvSpPr/>
          <p:nvPr/>
        </p:nvSpPr>
        <p:spPr>
          <a:xfrm>
            <a:off x="217275" y="884371"/>
            <a:ext cx="2681257" cy="180833"/>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anose="020B0606030504020204" pitchFamily="34" charset="0"/>
                <a:ea typeface="Open Sans" panose="020B0606030504020204" pitchFamily="34" charset="0"/>
                <a:cs typeface="Open Sans" panose="020B0606030504020204" pitchFamily="34" charset="0"/>
              </a:rPr>
              <a:t>Steady improvement</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217275" y="1068472"/>
            <a:ext cx="2681257" cy="578828"/>
          </a:xfrm>
          <a:prstGeom prst="rect">
            <a:avLst/>
          </a:prstGeom>
          <a:noFill/>
          <a:ln/>
        </p:spPr>
        <p:txBody>
          <a:bodyPr wrap="square" lIns="0" tIns="0" rIns="0" bIns="0" rtlCol="0" anchor="t"/>
          <a:lstStyle/>
          <a:p>
            <a:pPr marL="0" indent="0" algn="l">
              <a:lnSpc>
                <a:spcPts val="1600"/>
              </a:lnSpc>
              <a:spcBef>
                <a:spcPts val="400"/>
              </a:spcBef>
              <a:buNone/>
            </a:pPr>
            <a:r>
              <a:rPr lang="en-US" sz="1200" dirty="0">
                <a:solidFill>
                  <a:srgbClr val="555555"/>
                </a:solidFill>
                <a:latin typeface="Open Sans" panose="020B0606030504020204" pitchFamily="34" charset="0"/>
                <a:ea typeface="Open Sans" panose="020B0606030504020204" pitchFamily="34" charset="0"/>
                <a:cs typeface="Open Sans" panose="020B0606030504020204" pitchFamily="34" charset="0"/>
              </a:rPr>
              <a:t>The dark blue line shows a consistent decline from 85 in 2000 to 43 in 2023. Africa has saved millions of infant lives over this period.</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66512" y="2026688"/>
            <a:ext cx="2993107" cy="1288459"/>
          </a:xfrm>
          <a:prstGeom prst="rect">
            <a:avLst/>
          </a:prstGeom>
          <a:solidFill>
            <a:srgbClr val="F0F7FC"/>
          </a:solidFill>
          <a:ln/>
        </p:spPr>
        <p:txBody>
          <a:bodyPr wrap="square" rtlCol="0" anchor="ctr"/>
          <a:lstStyle/>
          <a:p>
            <a:pPr marL="0" indent="0">
              <a:lnSpc>
                <a:spcPts val="1600"/>
              </a:lnSpc>
              <a:buNone/>
            </a:pPr>
            <a:endParaRPr lang="en-US" sz="1200" dirty="0"/>
          </a:p>
        </p:txBody>
      </p:sp>
      <p:sp>
        <p:nvSpPr>
          <p:cNvPr id="9" name="Shape 7"/>
          <p:cNvSpPr/>
          <p:nvPr/>
        </p:nvSpPr>
        <p:spPr>
          <a:xfrm>
            <a:off x="90325" y="2026688"/>
            <a:ext cx="0" cy="1288459"/>
          </a:xfrm>
          <a:prstGeom prst="line">
            <a:avLst/>
          </a:prstGeom>
          <a:noFill/>
          <a:ln w="47625">
            <a:solidFill>
              <a:srgbClr val="009ADE"/>
            </a:solidFill>
            <a:prstDash val="solid"/>
          </a:ln>
        </p:spPr>
        <p:txBody>
          <a:bodyPr/>
          <a:lstStyle/>
          <a:p>
            <a:pPr>
              <a:lnSpc>
                <a:spcPts val="1600"/>
              </a:lnSpc>
            </a:pPr>
            <a:endParaRPr sz="1200"/>
          </a:p>
        </p:txBody>
      </p:sp>
      <p:sp>
        <p:nvSpPr>
          <p:cNvPr id="10" name="Text 8"/>
          <p:cNvSpPr/>
          <p:nvPr/>
        </p:nvSpPr>
        <p:spPr>
          <a:xfrm>
            <a:off x="241088" y="2128188"/>
            <a:ext cx="2681256" cy="179682"/>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The projection</a:t>
            </a:r>
            <a:endParaRPr lang="en-US" sz="1200" dirty="0"/>
          </a:p>
        </p:txBody>
      </p:sp>
      <p:sp>
        <p:nvSpPr>
          <p:cNvPr id="11" name="Text 9"/>
          <p:cNvSpPr/>
          <p:nvPr/>
        </p:nvSpPr>
        <p:spPr>
          <a:xfrm>
            <a:off x="241088" y="2312289"/>
            <a:ext cx="2681256" cy="766859"/>
          </a:xfrm>
          <a:prstGeom prst="rect">
            <a:avLst/>
          </a:prstGeom>
          <a:noFill/>
          <a:ln/>
        </p:spPr>
        <p:txBody>
          <a:bodyPr wrap="square" lIns="0" tIns="0" rIns="0" bIns="0" rtlCol="0" anchor="t"/>
          <a:lstStyle/>
          <a:p>
            <a:pPr marL="0" indent="0" algn="l">
              <a:lnSpc>
                <a:spcPts val="1600"/>
              </a:lnSpc>
              <a:spcBef>
                <a:spcPts val="400"/>
              </a:spcBef>
              <a:buNone/>
            </a:pPr>
            <a:r>
              <a:rPr lang="en-US" sz="1200" dirty="0">
                <a:solidFill>
                  <a:srgbClr val="555555"/>
                </a:solidFill>
                <a:latin typeface="Open Sans" pitchFamily="34" charset="0"/>
                <a:ea typeface="Arial" pitchFamily="34" charset="-122"/>
                <a:cs typeface="Arial" pitchFamily="34" charset="-120"/>
              </a:rPr>
              <a:t>At the current pace (orange line), we will reach about 35 per 1,000 by 2030. To reach the target of 12, the speed of decline would need to nearly triple.</a:t>
            </a:r>
            <a:endParaRPr lang="en-US" sz="1200" dirty="0"/>
          </a:p>
        </p:txBody>
      </p:sp>
      <p:sp>
        <p:nvSpPr>
          <p:cNvPr id="12" name="Text 10"/>
          <p:cNvSpPr/>
          <p:nvPr/>
        </p:nvSpPr>
        <p:spPr>
          <a:xfrm>
            <a:off x="90324" y="3414457"/>
            <a:ext cx="3006673" cy="1512795"/>
          </a:xfrm>
          <a:prstGeom prst="rect">
            <a:avLst/>
          </a:prstGeom>
          <a:solidFill>
            <a:srgbClr val="F0F7FC"/>
          </a:solidFill>
          <a:ln/>
        </p:spPr>
        <p:txBody>
          <a:bodyPr wrap="square" rtlCol="0" anchor="ctr"/>
          <a:lstStyle/>
          <a:p>
            <a:pPr marL="0" indent="0">
              <a:lnSpc>
                <a:spcPts val="1600"/>
              </a:lnSpc>
              <a:buNone/>
            </a:pPr>
            <a:endParaRPr lang="en-US" sz="1200" dirty="0"/>
          </a:p>
        </p:txBody>
      </p:sp>
      <p:sp>
        <p:nvSpPr>
          <p:cNvPr id="13" name="Shape 11"/>
          <p:cNvSpPr/>
          <p:nvPr/>
        </p:nvSpPr>
        <p:spPr>
          <a:xfrm>
            <a:off x="114137" y="3414457"/>
            <a:ext cx="0" cy="1512795"/>
          </a:xfrm>
          <a:prstGeom prst="line">
            <a:avLst/>
          </a:prstGeom>
          <a:noFill/>
          <a:ln w="47625">
            <a:solidFill>
              <a:srgbClr val="009ADE"/>
            </a:solidFill>
            <a:prstDash val="solid"/>
          </a:ln>
        </p:spPr>
        <p:txBody>
          <a:bodyPr/>
          <a:lstStyle/>
          <a:p>
            <a:pPr>
              <a:lnSpc>
                <a:spcPts val="1600"/>
              </a:lnSpc>
            </a:pPr>
            <a:endParaRPr sz="1200"/>
          </a:p>
        </p:txBody>
      </p:sp>
      <p:sp>
        <p:nvSpPr>
          <p:cNvPr id="14" name="Text 12"/>
          <p:cNvSpPr/>
          <p:nvPr/>
        </p:nvSpPr>
        <p:spPr>
          <a:xfrm>
            <a:off x="264899" y="3515957"/>
            <a:ext cx="2693409" cy="210967"/>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Where to focus</a:t>
            </a:r>
            <a:endParaRPr lang="en-US" sz="1200" dirty="0"/>
          </a:p>
        </p:txBody>
      </p:sp>
      <p:sp>
        <p:nvSpPr>
          <p:cNvPr id="15" name="Text 13"/>
          <p:cNvSpPr/>
          <p:nvPr/>
        </p:nvSpPr>
        <p:spPr>
          <a:xfrm>
            <a:off x="264899" y="3700058"/>
            <a:ext cx="2794720" cy="900378"/>
          </a:xfrm>
          <a:prstGeom prst="rect">
            <a:avLst/>
          </a:prstGeom>
          <a:noFill/>
          <a:ln/>
        </p:spPr>
        <p:txBody>
          <a:bodyPr wrap="square" lIns="0" tIns="0" rIns="0" bIns="0" rtlCol="0" anchor="t"/>
          <a:lstStyle/>
          <a:p>
            <a:pPr marL="0" indent="0" algn="l">
              <a:lnSpc>
                <a:spcPts val="1600"/>
              </a:lnSpc>
              <a:spcBef>
                <a:spcPts val="400"/>
              </a:spcBef>
              <a:buNone/>
            </a:pPr>
            <a:r>
              <a:rPr lang="en-US" sz="1200" dirty="0">
                <a:solidFill>
                  <a:srgbClr val="555555"/>
                </a:solidFill>
                <a:latin typeface="Open Sans" pitchFamily="34" charset="0"/>
                <a:ea typeface="Arial" pitchFamily="34" charset="-122"/>
                <a:cs typeface="Arial" pitchFamily="34" charset="-120"/>
              </a:rPr>
              <a:t>The first month of life is where most infant deaths happen. Improving skilled delivery care, newborn resuscitation, and care for premature babies can make the biggest difference.</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77713" y="4988792"/>
            <a:ext cx="2230878" cy="131713"/>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UN IGME 2024 | WHO AFRO Median</a:t>
            </a:r>
            <a:endParaRPr lang="en-US" sz="800" dirty="0"/>
          </a:p>
        </p:txBody>
      </p:sp>
      <p:graphicFrame>
        <p:nvGraphicFramePr>
          <p:cNvPr id="18" name="Chart 0"/>
          <p:cNvGraphicFramePr/>
          <p:nvPr>
            <p:extLst>
              <p:ext uri="{D42A27DB-BD31-4B8C-83A1-F6EECF244321}">
                <p14:modId xmlns:p14="http://schemas.microsoft.com/office/powerpoint/2010/main" val="1686904564"/>
              </p:ext>
            </p:extLst>
          </p:nvPr>
        </p:nvGraphicFramePr>
        <p:xfrm>
          <a:off x="3035807" y="761851"/>
          <a:ext cx="5854291"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6424534"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Neonatal Mortality: The First 28 Days of Life</a:t>
            </a:r>
            <a:endParaRPr lang="en-US" sz="2000" dirty="0"/>
          </a:p>
        </p:txBody>
      </p:sp>
      <p:sp>
        <p:nvSpPr>
          <p:cNvPr id="4" name="Text 2"/>
          <p:cNvSpPr/>
          <p:nvPr/>
        </p:nvSpPr>
        <p:spPr>
          <a:xfrm>
            <a:off x="465975" y="737290"/>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200" dirty="0">
                <a:solidFill>
                  <a:srgbClr val="333333"/>
                </a:solidFill>
                <a:latin typeface="Open Sans" pitchFamily="34" charset="0"/>
                <a:ea typeface="Arial" pitchFamily="34" charset="-122"/>
                <a:cs typeface="Arial" pitchFamily="34" charset="-120"/>
              </a:rPr>
              <a:t>Neonatal mortality looks at babies who die within their first 28 days of life. This is the most dangerous period for a newborn. Common causes include premature birth, birth complications like asphyxia (not getting enough oxygen), and infections like sepsis.</a:t>
            </a:r>
            <a:endParaRPr lang="en-US" sz="1200" dirty="0"/>
          </a:p>
        </p:txBody>
      </p:sp>
      <p:sp>
        <p:nvSpPr>
          <p:cNvPr id="5" name="Text 3"/>
          <p:cNvSpPr/>
          <p:nvPr/>
        </p:nvSpPr>
        <p:spPr>
          <a:xfrm>
            <a:off x="507950" y="1504801"/>
            <a:ext cx="2032099"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032099" cy="0"/>
          </a:xfrm>
          <a:prstGeom prst="line">
            <a:avLst/>
          </a:prstGeom>
          <a:noFill/>
          <a:ln w="38100">
            <a:solidFill>
              <a:srgbClr val="009ADE"/>
            </a:solidFill>
            <a:prstDash val="solid"/>
          </a:ln>
        </p:spPr>
        <p:txBody>
          <a:bodyPr/>
          <a:lstStyle/>
          <a:p>
            <a:endParaRPr/>
          </a:p>
        </p:txBody>
      </p:sp>
      <p:sp>
        <p:nvSpPr>
          <p:cNvPr id="7" name="Text 5"/>
          <p:cNvSpPr/>
          <p:nvPr/>
        </p:nvSpPr>
        <p:spPr>
          <a:xfrm>
            <a:off x="617119"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NMR IN 2000</a:t>
            </a:r>
            <a:endParaRPr lang="en-US" sz="1200" dirty="0"/>
          </a:p>
        </p:txBody>
      </p:sp>
      <p:sp>
        <p:nvSpPr>
          <p:cNvPr id="8" name="Text 6"/>
          <p:cNvSpPr/>
          <p:nvPr/>
        </p:nvSpPr>
        <p:spPr>
          <a:xfrm>
            <a:off x="617119"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40</a:t>
            </a:r>
            <a:endParaRPr lang="en-US" sz="2000" dirty="0"/>
          </a:p>
        </p:txBody>
      </p:sp>
      <p:sp>
        <p:nvSpPr>
          <p:cNvPr id="9" name="Text 7"/>
          <p:cNvSpPr/>
          <p:nvPr/>
        </p:nvSpPr>
        <p:spPr>
          <a:xfrm>
            <a:off x="617119" y="2311003"/>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10" name="Text 8"/>
          <p:cNvSpPr/>
          <p:nvPr/>
        </p:nvSpPr>
        <p:spPr>
          <a:xfrm>
            <a:off x="2540050" y="1504801"/>
            <a:ext cx="2031950"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2540050" y="1523851"/>
            <a:ext cx="2031950" cy="0"/>
          </a:xfrm>
          <a:prstGeom prst="line">
            <a:avLst/>
          </a:prstGeom>
          <a:noFill/>
          <a:ln w="38100">
            <a:solidFill>
              <a:srgbClr val="F26522"/>
            </a:solidFill>
            <a:prstDash val="solid"/>
          </a:ln>
        </p:spPr>
        <p:txBody>
          <a:bodyPr/>
          <a:lstStyle/>
          <a:p>
            <a:endParaRPr/>
          </a:p>
        </p:txBody>
      </p:sp>
      <p:sp>
        <p:nvSpPr>
          <p:cNvPr id="12" name="Text 10"/>
          <p:cNvSpPr/>
          <p:nvPr/>
        </p:nvSpPr>
        <p:spPr>
          <a:xfrm>
            <a:off x="2649220"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NMR IN 2023</a:t>
            </a:r>
            <a:endParaRPr lang="en-US" sz="1200" dirty="0"/>
          </a:p>
        </p:txBody>
      </p:sp>
      <p:sp>
        <p:nvSpPr>
          <p:cNvPr id="13" name="Text 11"/>
          <p:cNvSpPr/>
          <p:nvPr/>
        </p:nvSpPr>
        <p:spPr>
          <a:xfrm>
            <a:off x="2649220"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26</a:t>
            </a:r>
            <a:endParaRPr lang="en-US" sz="2000" dirty="0"/>
          </a:p>
        </p:txBody>
      </p:sp>
      <p:sp>
        <p:nvSpPr>
          <p:cNvPr id="14" name="Text 12"/>
          <p:cNvSpPr/>
          <p:nvPr/>
        </p:nvSpPr>
        <p:spPr>
          <a:xfrm>
            <a:off x="2649220"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15" name="Text 13"/>
          <p:cNvSpPr/>
          <p:nvPr/>
        </p:nvSpPr>
        <p:spPr>
          <a:xfrm>
            <a:off x="4572000" y="1504801"/>
            <a:ext cx="2032099" cy="1091803"/>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4572000" y="1523851"/>
            <a:ext cx="2032099" cy="0"/>
          </a:xfrm>
          <a:prstGeom prst="line">
            <a:avLst/>
          </a:prstGeom>
          <a:noFill/>
          <a:ln w="38100">
            <a:solidFill>
              <a:srgbClr val="4CAF50"/>
            </a:solidFill>
            <a:prstDash val="solid"/>
          </a:ln>
        </p:spPr>
        <p:txBody>
          <a:bodyPr/>
          <a:lstStyle/>
          <a:p>
            <a:endParaRPr/>
          </a:p>
        </p:txBody>
      </p:sp>
      <p:sp>
        <p:nvSpPr>
          <p:cNvPr id="17" name="Text 15"/>
          <p:cNvSpPr/>
          <p:nvPr/>
        </p:nvSpPr>
        <p:spPr>
          <a:xfrm>
            <a:off x="4681168"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SDG TARGET (2030)</a:t>
            </a:r>
            <a:endParaRPr lang="en-US" sz="1200" dirty="0"/>
          </a:p>
        </p:txBody>
      </p:sp>
      <p:sp>
        <p:nvSpPr>
          <p:cNvPr id="18" name="Text 16"/>
          <p:cNvSpPr/>
          <p:nvPr/>
        </p:nvSpPr>
        <p:spPr>
          <a:xfrm>
            <a:off x="4681168"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12</a:t>
            </a:r>
            <a:endParaRPr lang="en-US" sz="2000" dirty="0"/>
          </a:p>
        </p:txBody>
      </p:sp>
      <p:sp>
        <p:nvSpPr>
          <p:cNvPr id="19" name="Text 17"/>
          <p:cNvSpPr/>
          <p:nvPr/>
        </p:nvSpPr>
        <p:spPr>
          <a:xfrm>
            <a:off x="4681168" y="2311003"/>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per 1,000 live births</a:t>
            </a:r>
            <a:endParaRPr lang="en-US" sz="1200" dirty="0"/>
          </a:p>
        </p:txBody>
      </p:sp>
      <p:sp>
        <p:nvSpPr>
          <p:cNvPr id="20" name="Text 18"/>
          <p:cNvSpPr/>
          <p:nvPr/>
        </p:nvSpPr>
        <p:spPr>
          <a:xfrm>
            <a:off x="6604099" y="1504801"/>
            <a:ext cx="2031950" cy="1091803"/>
          </a:xfrm>
          <a:prstGeom prst="rect">
            <a:avLst/>
          </a:prstGeom>
          <a:solidFill>
            <a:srgbClr val="FFEBEE"/>
          </a:solidFill>
          <a:ln/>
        </p:spPr>
        <p:txBody>
          <a:bodyPr wrap="square" rtlCol="0" anchor="ctr"/>
          <a:lstStyle/>
          <a:p>
            <a:pPr marL="0" indent="0">
              <a:buNone/>
            </a:pPr>
            <a:endParaRPr lang="en-US" dirty="0"/>
          </a:p>
        </p:txBody>
      </p:sp>
      <p:sp>
        <p:nvSpPr>
          <p:cNvPr id="21" name="Shape 19"/>
          <p:cNvSpPr/>
          <p:nvPr/>
        </p:nvSpPr>
        <p:spPr>
          <a:xfrm>
            <a:off x="6604099" y="1523851"/>
            <a:ext cx="2031950" cy="0"/>
          </a:xfrm>
          <a:prstGeom prst="line">
            <a:avLst/>
          </a:prstGeom>
          <a:noFill/>
          <a:ln w="38100">
            <a:solidFill>
              <a:srgbClr val="C0392B"/>
            </a:solidFill>
            <a:prstDash val="solid"/>
          </a:ln>
        </p:spPr>
        <p:txBody>
          <a:bodyPr/>
          <a:lstStyle/>
          <a:p>
            <a:endParaRPr/>
          </a:p>
        </p:txBody>
      </p:sp>
      <p:sp>
        <p:nvSpPr>
          <p:cNvPr id="22" name="Text 20"/>
          <p:cNvSpPr/>
          <p:nvPr/>
        </p:nvSpPr>
        <p:spPr>
          <a:xfrm>
            <a:off x="6713269"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PROJECTED 2030</a:t>
            </a:r>
            <a:endParaRPr lang="en-US" sz="1200" dirty="0"/>
          </a:p>
        </p:txBody>
      </p:sp>
      <p:sp>
        <p:nvSpPr>
          <p:cNvPr id="23" name="Text 21"/>
          <p:cNvSpPr/>
          <p:nvPr/>
        </p:nvSpPr>
        <p:spPr>
          <a:xfrm>
            <a:off x="6713269"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23</a:t>
            </a:r>
            <a:endParaRPr lang="en-US" sz="2000" dirty="0"/>
          </a:p>
        </p:txBody>
      </p:sp>
      <p:sp>
        <p:nvSpPr>
          <p:cNvPr id="24" name="Text 22"/>
          <p:cNvSpPr/>
          <p:nvPr/>
        </p:nvSpPr>
        <p:spPr>
          <a:xfrm>
            <a:off x="6713269"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at current pace</a:t>
            </a:r>
            <a:endParaRPr lang="en-US" sz="1200" dirty="0"/>
          </a:p>
        </p:txBody>
      </p:sp>
      <p:sp>
        <p:nvSpPr>
          <p:cNvPr id="25" name="Text 23"/>
          <p:cNvSpPr/>
          <p:nvPr/>
        </p:nvSpPr>
        <p:spPr>
          <a:xfrm>
            <a:off x="507950" y="2787104"/>
            <a:ext cx="8290661" cy="400050"/>
          </a:xfrm>
          <a:prstGeom prst="rect">
            <a:avLst/>
          </a:prstGeom>
          <a:noFill/>
          <a:ln/>
        </p:spPr>
        <p:txBody>
          <a:bodyPr wrap="square" lIns="0" tIns="0" rIns="0" bIns="0" rtlCol="0" anchor="t"/>
          <a:lstStyle/>
          <a:p>
            <a:pPr marL="0" indent="0" algn="l">
              <a:lnSpc>
                <a:spcPts val="1575"/>
              </a:lnSpc>
              <a:spcAft>
                <a:spcPts val="1000"/>
              </a:spcAft>
              <a:buNone/>
            </a:pPr>
            <a:r>
              <a:rPr lang="en-US" sz="1050" dirty="0">
                <a:solidFill>
                  <a:srgbClr val="333333"/>
                </a:solidFill>
                <a:latin typeface="Open Sans" pitchFamily="34" charset="0"/>
                <a:ea typeface="Arial" pitchFamily="34" charset="-122"/>
                <a:cs typeface="Arial" pitchFamily="34" charset="-120"/>
              </a:rPr>
              <a:t>Neonatal mortality has been the slowest to improve of all child mortality indicators. While under-five deaths have been cut by more than half, neonatal deaths have only dropped by about 35%.</a:t>
            </a:r>
            <a:endParaRPr lang="en-US" sz="1050" dirty="0"/>
          </a:p>
        </p:txBody>
      </p:sp>
      <p:sp>
        <p:nvSpPr>
          <p:cNvPr id="26" name="Text 24"/>
          <p:cNvSpPr/>
          <p:nvPr/>
        </p:nvSpPr>
        <p:spPr>
          <a:xfrm>
            <a:off x="507950" y="3314105"/>
            <a:ext cx="8128099" cy="634603"/>
          </a:xfrm>
          <a:prstGeom prst="rect">
            <a:avLst/>
          </a:prstGeom>
          <a:solidFill>
            <a:srgbClr val="FFEBEE"/>
          </a:solidFill>
          <a:ln/>
        </p:spPr>
        <p:txBody>
          <a:bodyPr wrap="square" rtlCol="0" anchor="ctr"/>
          <a:lstStyle/>
          <a:p>
            <a:pPr marL="0" indent="0">
              <a:buNone/>
            </a:pPr>
            <a:endParaRPr lang="en-US" dirty="0"/>
          </a:p>
        </p:txBody>
      </p:sp>
      <p:sp>
        <p:nvSpPr>
          <p:cNvPr id="27" name="Shape 25"/>
          <p:cNvSpPr/>
          <p:nvPr/>
        </p:nvSpPr>
        <p:spPr>
          <a:xfrm>
            <a:off x="531763" y="3314105"/>
            <a:ext cx="0" cy="634603"/>
          </a:xfrm>
          <a:prstGeom prst="line">
            <a:avLst/>
          </a:prstGeom>
          <a:noFill/>
          <a:ln w="47625">
            <a:solidFill>
              <a:srgbClr val="C0392B"/>
            </a:solidFill>
            <a:prstDash val="solid"/>
          </a:ln>
        </p:spPr>
        <p:txBody>
          <a:bodyPr/>
          <a:lstStyle/>
          <a:p>
            <a:endParaRPr/>
          </a:p>
        </p:txBody>
      </p:sp>
      <p:sp>
        <p:nvSpPr>
          <p:cNvPr id="28" name="Text 26"/>
          <p:cNvSpPr/>
          <p:nvPr/>
        </p:nvSpPr>
        <p:spPr>
          <a:xfrm>
            <a:off x="746075" y="3441055"/>
            <a:ext cx="7853464" cy="380702"/>
          </a:xfrm>
          <a:prstGeom prst="rect">
            <a:avLst/>
          </a:prstGeom>
          <a:noFill/>
          <a:ln/>
        </p:spPr>
        <p:txBody>
          <a:bodyPr wrap="square" lIns="0" tIns="0" rIns="0" bIns="0" rtlCol="0" anchor="t"/>
          <a:lstStyle/>
          <a:p>
            <a:pPr marL="0" indent="0" algn="l">
              <a:lnSpc>
                <a:spcPts val="1500"/>
              </a:lnSpc>
              <a:buNone/>
            </a:pPr>
            <a:r>
              <a:rPr lang="en-US" sz="1000" dirty="0">
                <a:solidFill>
                  <a:srgbClr val="333333"/>
                </a:solidFill>
                <a:latin typeface="Open Sans" pitchFamily="34" charset="0"/>
                <a:ea typeface="Arial" pitchFamily="34" charset="-122"/>
                <a:cs typeface="Arial" pitchFamily="34" charset="-120"/>
              </a:rPr>
              <a:t>This is the area of greatest concern. Neonatal deaths now make up nearly half of all deaths among children under five in Africa. Without focused attention on newborn care, the region cannot meet its child survival goals.</a:t>
            </a:r>
            <a:endParaRPr lang="en-US" sz="1000" dirty="0"/>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0" name="TextBox 29"/>
          <p:cNvSpPr txBox="1"/>
          <p:nvPr/>
        </p:nvSpPr>
        <p:spPr>
          <a:xfrm>
            <a:off x="302460" y="4962316"/>
            <a:ext cx="3565002" cy="215444"/>
          </a:xfrm>
          <a:prstGeom prst="rect">
            <a:avLst/>
          </a:prstGeom>
          <a:noFill/>
        </p:spPr>
        <p:txBody>
          <a:bodyPr wrap="square">
            <a:spAutoFit/>
          </a:bodyPr>
          <a:lstStyle/>
          <a:p>
            <a:pPr>
              <a:defRPr sz="600">
                <a:solidFill>
                  <a:srgbClr val="7FC8E8"/>
                </a:solidFill>
                <a:latin typeface="Open Sans"/>
              </a:defRPr>
            </a:pPr>
            <a:r>
              <a:rPr sz="800" dirty="0"/>
              <a:t>Source: UN IGME 2024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6941695"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Neonatal Mortality: Trend and Projections to 2030</a:t>
            </a:r>
            <a:endParaRPr lang="en-US" sz="2000" dirty="0"/>
          </a:p>
        </p:txBody>
      </p:sp>
      <p:sp>
        <p:nvSpPr>
          <p:cNvPr id="4" name="Text 2"/>
          <p:cNvSpPr/>
          <p:nvPr/>
        </p:nvSpPr>
        <p:spPr>
          <a:xfrm>
            <a:off x="181552" y="1048149"/>
            <a:ext cx="2699611" cy="1091547"/>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205365" y="1048149"/>
            <a:ext cx="0" cy="1091547"/>
          </a:xfrm>
          <a:prstGeom prst="line">
            <a:avLst/>
          </a:prstGeom>
          <a:noFill/>
          <a:ln w="47625">
            <a:solidFill>
              <a:srgbClr val="009ADE"/>
            </a:solidFill>
            <a:prstDash val="solid"/>
          </a:ln>
        </p:spPr>
        <p:txBody>
          <a:bodyPr/>
          <a:lstStyle/>
          <a:p>
            <a:endParaRPr/>
          </a:p>
        </p:txBody>
      </p:sp>
      <p:sp>
        <p:nvSpPr>
          <p:cNvPr id="6" name="Text 4"/>
          <p:cNvSpPr/>
          <p:nvPr/>
        </p:nvSpPr>
        <p:spPr>
          <a:xfrm>
            <a:off x="356128" y="1103930"/>
            <a:ext cx="2218474"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Slow progress</a:t>
            </a:r>
            <a:endParaRPr lang="en-US" sz="1200" dirty="0"/>
          </a:p>
        </p:txBody>
      </p:sp>
      <p:sp>
        <p:nvSpPr>
          <p:cNvPr id="7" name="Text 5"/>
          <p:cNvSpPr/>
          <p:nvPr/>
        </p:nvSpPr>
        <p:spPr>
          <a:xfrm>
            <a:off x="356127" y="1333750"/>
            <a:ext cx="2452685" cy="569119"/>
          </a:xfrm>
          <a:prstGeom prst="rect">
            <a:avLst/>
          </a:prstGeom>
          <a:noFill/>
          <a:ln/>
        </p:spPr>
        <p:txBody>
          <a:bodyPr wrap="square" lIns="0" tIns="0" rIns="0" bIns="0" rtlCol="0" anchor="t"/>
          <a:lstStyle/>
          <a:p>
            <a:pPr marL="0" indent="0" algn="l">
              <a:lnSpc>
                <a:spcPts val="1200"/>
              </a:lnSpc>
              <a:spcBef>
                <a:spcPts val="400"/>
              </a:spcBef>
              <a:buNone/>
            </a:pPr>
            <a:r>
              <a:rPr lang="en-US" sz="1200" dirty="0">
                <a:solidFill>
                  <a:srgbClr val="555555"/>
                </a:solidFill>
                <a:latin typeface="Open Sans" pitchFamily="34" charset="0"/>
                <a:ea typeface="Arial" pitchFamily="34" charset="-122"/>
                <a:cs typeface="Arial" pitchFamily="34" charset="-120"/>
              </a:rPr>
              <a:t>The dark blue line shows a slow, gradual decline from 40 in 2000 to 26 in 2023. Compared to other indicators, this improvement has been much slower.</a:t>
            </a:r>
            <a:endParaRPr lang="en-US" sz="1200" dirty="0"/>
          </a:p>
        </p:txBody>
      </p:sp>
      <p:sp>
        <p:nvSpPr>
          <p:cNvPr id="8" name="Text 6"/>
          <p:cNvSpPr/>
          <p:nvPr/>
        </p:nvSpPr>
        <p:spPr>
          <a:xfrm>
            <a:off x="181551" y="2270826"/>
            <a:ext cx="2699611" cy="939635"/>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flipH="1">
            <a:off x="181552" y="2270826"/>
            <a:ext cx="23812" cy="984438"/>
          </a:xfrm>
          <a:prstGeom prst="line">
            <a:avLst/>
          </a:prstGeom>
          <a:noFill/>
          <a:ln w="47625">
            <a:solidFill>
              <a:srgbClr val="009ADE"/>
            </a:solidFill>
            <a:prstDash val="solid"/>
          </a:ln>
        </p:spPr>
        <p:txBody>
          <a:bodyPr/>
          <a:lstStyle/>
          <a:p>
            <a:endParaRPr/>
          </a:p>
        </p:txBody>
      </p:sp>
      <p:sp>
        <p:nvSpPr>
          <p:cNvPr id="10" name="Text 8"/>
          <p:cNvSpPr/>
          <p:nvPr/>
        </p:nvSpPr>
        <p:spPr>
          <a:xfrm>
            <a:off x="356126" y="2323132"/>
            <a:ext cx="2218474"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Projection</a:t>
            </a:r>
            <a:endParaRPr lang="en-US" sz="1200" dirty="0"/>
          </a:p>
        </p:txBody>
      </p:sp>
      <p:sp>
        <p:nvSpPr>
          <p:cNvPr id="11" name="Text 9"/>
          <p:cNvSpPr/>
          <p:nvPr/>
        </p:nvSpPr>
        <p:spPr>
          <a:xfrm>
            <a:off x="356126" y="2551936"/>
            <a:ext cx="2452686" cy="663961"/>
          </a:xfrm>
          <a:prstGeom prst="rect">
            <a:avLst/>
          </a:prstGeom>
          <a:noFill/>
          <a:ln/>
        </p:spPr>
        <p:txBody>
          <a:bodyPr wrap="square" lIns="0" tIns="0" rIns="0" bIns="0" rtlCol="0" anchor="t"/>
          <a:lstStyle/>
          <a:p>
            <a:pPr marL="0" indent="0" algn="l">
              <a:lnSpc>
                <a:spcPts val="1120"/>
              </a:lnSpc>
              <a:spcBef>
                <a:spcPts val="400"/>
              </a:spcBef>
              <a:buNone/>
            </a:pPr>
            <a:r>
              <a:rPr lang="en-US" sz="1200" dirty="0">
                <a:solidFill>
                  <a:srgbClr val="555555"/>
                </a:solidFill>
                <a:latin typeface="Open Sans" pitchFamily="34" charset="0"/>
                <a:ea typeface="Arial" pitchFamily="34" charset="-122"/>
                <a:cs typeface="Arial" pitchFamily="34" charset="-120"/>
              </a:rPr>
              <a:t>At the current pace (orange line), we will only reach 23 by 2030. The green line shows we need to reach 12 to meet the target.</a:t>
            </a:r>
            <a:endParaRPr lang="en-US" sz="1200" dirty="0"/>
          </a:p>
        </p:txBody>
      </p:sp>
      <p:sp>
        <p:nvSpPr>
          <p:cNvPr id="12" name="Text 10"/>
          <p:cNvSpPr/>
          <p:nvPr/>
        </p:nvSpPr>
        <p:spPr>
          <a:xfrm>
            <a:off x="170449" y="3311351"/>
            <a:ext cx="2710713" cy="1196641"/>
          </a:xfrm>
          <a:prstGeom prst="rect">
            <a:avLst/>
          </a:prstGeom>
          <a:solidFill>
            <a:srgbClr val="FFEBEE"/>
          </a:solidFill>
          <a:ln/>
        </p:spPr>
        <p:txBody>
          <a:bodyPr wrap="square" rtlCol="0" anchor="ctr"/>
          <a:lstStyle/>
          <a:p>
            <a:pPr marL="0" indent="0">
              <a:buNone/>
            </a:pPr>
            <a:endParaRPr lang="en-US" dirty="0"/>
          </a:p>
        </p:txBody>
      </p:sp>
      <p:sp>
        <p:nvSpPr>
          <p:cNvPr id="13" name="Shape 11"/>
          <p:cNvSpPr/>
          <p:nvPr/>
        </p:nvSpPr>
        <p:spPr>
          <a:xfrm>
            <a:off x="190470" y="3365897"/>
            <a:ext cx="14894" cy="1142095"/>
          </a:xfrm>
          <a:prstGeom prst="line">
            <a:avLst/>
          </a:prstGeom>
          <a:noFill/>
          <a:ln w="47625">
            <a:solidFill>
              <a:srgbClr val="C0392B"/>
            </a:solidFill>
            <a:prstDash val="solid"/>
          </a:ln>
        </p:spPr>
        <p:txBody>
          <a:bodyPr/>
          <a:lstStyle/>
          <a:p>
            <a:endParaRPr/>
          </a:p>
        </p:txBody>
      </p:sp>
      <p:sp>
        <p:nvSpPr>
          <p:cNvPr id="14" name="Text 12"/>
          <p:cNvSpPr/>
          <p:nvPr/>
        </p:nvSpPr>
        <p:spPr>
          <a:xfrm>
            <a:off x="318748" y="3403390"/>
            <a:ext cx="2218474" cy="133350"/>
          </a:xfrm>
          <a:prstGeom prst="rect">
            <a:avLst/>
          </a:prstGeom>
          <a:noFill/>
          <a:ln/>
        </p:spPr>
        <p:txBody>
          <a:bodyPr wrap="square" lIns="0" tIns="0" rIns="0" bIns="0" rtlCol="0" anchor="t"/>
          <a:lstStyle/>
          <a:p>
            <a:pPr marL="0" indent="0" algn="l">
              <a:buNone/>
            </a:pPr>
            <a:r>
              <a:rPr lang="en-US" sz="1200" b="1" dirty="0">
                <a:solidFill>
                  <a:srgbClr val="C0392B"/>
                </a:solidFill>
                <a:latin typeface="Open Sans" pitchFamily="34" charset="0"/>
                <a:ea typeface="Arial" pitchFamily="34" charset="-122"/>
                <a:cs typeface="Arial" pitchFamily="34" charset="-120"/>
              </a:rPr>
              <a:t>Biggest gap of all indicators</a:t>
            </a:r>
            <a:endParaRPr lang="en-US" sz="1200" dirty="0"/>
          </a:p>
        </p:txBody>
      </p:sp>
      <p:sp>
        <p:nvSpPr>
          <p:cNvPr id="15" name="Text 13"/>
          <p:cNvSpPr/>
          <p:nvPr/>
        </p:nvSpPr>
        <p:spPr>
          <a:xfrm>
            <a:off x="335744" y="3642701"/>
            <a:ext cx="2413492" cy="569119"/>
          </a:xfrm>
          <a:prstGeom prst="rect">
            <a:avLst/>
          </a:prstGeom>
          <a:noFill/>
          <a:ln/>
        </p:spPr>
        <p:txBody>
          <a:bodyPr wrap="square" lIns="0" tIns="0" rIns="0" bIns="0" rtlCol="0" anchor="t"/>
          <a:lstStyle/>
          <a:p>
            <a:pPr marL="0" indent="0" algn="l">
              <a:lnSpc>
                <a:spcPts val="1120"/>
              </a:lnSpc>
              <a:spcBef>
                <a:spcPts val="400"/>
              </a:spcBef>
              <a:buNone/>
            </a:pPr>
            <a:r>
              <a:rPr lang="en-US" sz="1200" dirty="0">
                <a:solidFill>
                  <a:srgbClr val="555555"/>
                </a:solidFill>
                <a:latin typeface="Open Sans" pitchFamily="34" charset="0"/>
                <a:ea typeface="Arial" pitchFamily="34" charset="-122"/>
                <a:cs typeface="Arial" pitchFamily="34" charset="-120"/>
              </a:rPr>
              <a:t>The rate of decline would need to increase from under 2% per year to over 10% per year, </a:t>
            </a:r>
            <a:r>
              <a:rPr lang="en-US" sz="1200" i="1" dirty="0">
                <a:solidFill>
                  <a:srgbClr val="C00000"/>
                </a:solidFill>
                <a:latin typeface="Open Sans" pitchFamily="34" charset="0"/>
                <a:ea typeface="Arial" pitchFamily="34" charset="-122"/>
                <a:cs typeface="Arial" pitchFamily="34" charset="-120"/>
              </a:rPr>
              <a:t>requiring major investment in skilled birth attendance and newborn intensive care.</a:t>
            </a:r>
            <a:endParaRPr lang="en-US" sz="1200" i="1" dirty="0">
              <a:solidFill>
                <a:srgbClr val="C00000"/>
              </a:solidFill>
            </a:endParaRPr>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317450" y="4985861"/>
            <a:ext cx="2329500" cy="131713"/>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UN IGME 2024 | WHO AFRO Median</a:t>
            </a:r>
            <a:endParaRPr lang="en-US" sz="800" dirty="0"/>
          </a:p>
        </p:txBody>
      </p:sp>
      <p:graphicFrame>
        <p:nvGraphicFramePr>
          <p:cNvPr id="18" name="Chart 0"/>
          <p:cNvGraphicFramePr/>
          <p:nvPr>
            <p:extLst>
              <p:ext uri="{D42A27DB-BD31-4B8C-83A1-F6EECF244321}">
                <p14:modId xmlns:p14="http://schemas.microsoft.com/office/powerpoint/2010/main" val="3586699268"/>
              </p:ext>
            </p:extLst>
          </p:nvPr>
        </p:nvGraphicFramePr>
        <p:xfrm>
          <a:off x="2881163" y="746462"/>
          <a:ext cx="6008936"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13" name="Text 11"/>
          <p:cNvSpPr/>
          <p:nvPr/>
        </p:nvSpPr>
        <p:spPr>
          <a:xfrm>
            <a:off x="434245" y="1696075"/>
            <a:ext cx="8255198" cy="431540"/>
          </a:xfrm>
          <a:prstGeom prst="rect">
            <a:avLst/>
          </a:prstGeom>
          <a:solidFill>
            <a:srgbClr val="F8FAFB"/>
          </a:solidFill>
          <a:ln/>
        </p:spPr>
        <p:txBody>
          <a:bodyPr wrap="square" rtlCol="0" anchor="ctr"/>
          <a:lstStyle/>
          <a:p>
            <a:pPr marL="0" indent="0">
              <a:buNone/>
            </a:pPr>
            <a:endParaRPr lang="en-US" sz="2000"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5892384" cy="295275"/>
          </a:xfrm>
          <a:prstGeom prst="rect">
            <a:avLst/>
          </a:prstGeom>
          <a:noFill/>
          <a:ln/>
        </p:spPr>
        <p:txBody>
          <a:bodyPr wrap="square" lIns="0" tIns="0" rIns="0" bIns="0" rtlCol="0" anchor="t"/>
          <a:lstStyle/>
          <a:p>
            <a:pPr marL="0" indent="0" algn="l">
              <a:buNone/>
            </a:pPr>
            <a:r>
              <a:rPr lang="en-US" sz="2000" b="1" dirty="0">
                <a:solidFill>
                  <a:srgbClr val="FFFFFF"/>
                </a:solidFill>
                <a:latin typeface="Open Sans" pitchFamily="34" charset="0"/>
                <a:ea typeface="Arial" pitchFamily="34" charset="-122"/>
                <a:cs typeface="Arial" pitchFamily="34" charset="-120"/>
              </a:rPr>
              <a:t>Summary: Where Do We Stand?</a:t>
            </a:r>
            <a:endParaRPr lang="en-US" sz="2000" dirty="0"/>
          </a:p>
        </p:txBody>
      </p:sp>
      <p:sp>
        <p:nvSpPr>
          <p:cNvPr id="4" name="Text 2"/>
          <p:cNvSpPr/>
          <p:nvPr/>
        </p:nvSpPr>
        <p:spPr>
          <a:xfrm>
            <a:off x="444401" y="850850"/>
            <a:ext cx="8420302" cy="355402"/>
          </a:xfrm>
          <a:prstGeom prst="rect">
            <a:avLst/>
          </a:prstGeom>
          <a:noFill/>
          <a:ln/>
        </p:spPr>
        <p:txBody>
          <a:bodyPr wrap="square" lIns="0" tIns="0" rIns="0" bIns="0" rtlCol="0" anchor="t"/>
          <a:lstStyle/>
          <a:p>
            <a:pPr marL="0" indent="0" algn="l">
              <a:lnSpc>
                <a:spcPts val="1400"/>
              </a:lnSpc>
              <a:spcAft>
                <a:spcPts val="1200"/>
              </a:spcAft>
              <a:buNone/>
            </a:pPr>
            <a:r>
              <a:rPr lang="en-US" sz="1200" dirty="0">
                <a:solidFill>
                  <a:srgbClr val="333333"/>
                </a:solidFill>
                <a:latin typeface="Open Sans" pitchFamily="34" charset="0"/>
                <a:ea typeface="Arial" pitchFamily="34" charset="-122"/>
                <a:cs typeface="Arial" pitchFamily="34" charset="-120"/>
              </a:rPr>
              <a:t>This table brings together all the indicators in one view. It shows the starting point, the current level, where we are heading, and the global target for 2030.</a:t>
            </a:r>
            <a:endParaRPr lang="en-US" sz="1200" dirty="0"/>
          </a:p>
        </p:txBody>
      </p:sp>
      <p:sp>
        <p:nvSpPr>
          <p:cNvPr id="5" name="Text 3"/>
          <p:cNvSpPr/>
          <p:nvPr/>
        </p:nvSpPr>
        <p:spPr>
          <a:xfrm>
            <a:off x="444401" y="1304776"/>
            <a:ext cx="8255198" cy="355402"/>
          </a:xfrm>
          <a:prstGeom prst="rect">
            <a:avLst/>
          </a:prstGeom>
          <a:solidFill>
            <a:srgbClr val="00205B"/>
          </a:solidFill>
          <a:ln/>
        </p:spPr>
        <p:txBody>
          <a:bodyPr wrap="square" rtlCol="0" anchor="ctr"/>
          <a:lstStyle/>
          <a:p>
            <a:pPr marL="0" indent="0">
              <a:buNone/>
            </a:pPr>
            <a:endParaRPr lang="en-US" sz="2400" dirty="0"/>
          </a:p>
        </p:txBody>
      </p:sp>
      <p:sp>
        <p:nvSpPr>
          <p:cNvPr id="6" name="Shape 4"/>
          <p:cNvSpPr/>
          <p:nvPr/>
        </p:nvSpPr>
        <p:spPr>
          <a:xfrm>
            <a:off x="444401" y="1655415"/>
            <a:ext cx="8255198" cy="0"/>
          </a:xfrm>
          <a:prstGeom prst="line">
            <a:avLst/>
          </a:prstGeom>
          <a:noFill/>
          <a:ln w="9525">
            <a:solidFill>
              <a:srgbClr val="E0E0E0"/>
            </a:solidFill>
            <a:prstDash val="solid"/>
          </a:ln>
        </p:spPr>
        <p:txBody>
          <a:bodyPr/>
          <a:lstStyle/>
          <a:p>
            <a:endParaRPr sz="2000"/>
          </a:p>
        </p:txBody>
      </p:sp>
      <p:sp>
        <p:nvSpPr>
          <p:cNvPr id="7" name="Text 5"/>
          <p:cNvSpPr/>
          <p:nvPr/>
        </p:nvSpPr>
        <p:spPr>
          <a:xfrm>
            <a:off x="545902" y="1392638"/>
            <a:ext cx="1813459" cy="114300"/>
          </a:xfrm>
          <a:prstGeom prst="rect">
            <a:avLst/>
          </a:prstGeom>
          <a:noFill/>
          <a:ln/>
        </p:spPr>
        <p:txBody>
          <a:bodyPr wrap="square" lIns="0" tIns="0" rIns="0" bIns="0" rtlCol="0" anchor="t"/>
          <a:lstStyle/>
          <a:p>
            <a:pPr marL="0" indent="0" algn="l">
              <a:buNone/>
            </a:pPr>
            <a:r>
              <a:rPr lang="en-US" sz="1400" b="1" dirty="0">
                <a:solidFill>
                  <a:srgbClr val="FFFFFF"/>
                </a:solidFill>
                <a:latin typeface="Open Sans" pitchFamily="34" charset="0"/>
                <a:ea typeface="Arial" pitchFamily="34" charset="-122"/>
                <a:cs typeface="Arial" pitchFamily="34" charset="-120"/>
              </a:rPr>
              <a:t>Indicator</a:t>
            </a:r>
            <a:endParaRPr lang="en-US" sz="1400" dirty="0"/>
          </a:p>
        </p:txBody>
      </p:sp>
      <p:sp>
        <p:nvSpPr>
          <p:cNvPr id="8" name="Text 6"/>
          <p:cNvSpPr/>
          <p:nvPr/>
        </p:nvSpPr>
        <p:spPr>
          <a:xfrm>
            <a:off x="2354920" y="1418248"/>
            <a:ext cx="906729" cy="170883"/>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Year 2000</a:t>
            </a:r>
            <a:endParaRPr lang="en-US" sz="1300" dirty="0"/>
          </a:p>
        </p:txBody>
      </p:sp>
      <p:sp>
        <p:nvSpPr>
          <p:cNvPr id="9" name="Text 7"/>
          <p:cNvSpPr/>
          <p:nvPr/>
        </p:nvSpPr>
        <p:spPr>
          <a:xfrm>
            <a:off x="3267871" y="1420070"/>
            <a:ext cx="906729" cy="114300"/>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Year 2023</a:t>
            </a:r>
            <a:endParaRPr lang="en-US" sz="1300" dirty="0"/>
          </a:p>
        </p:txBody>
      </p:sp>
      <p:sp>
        <p:nvSpPr>
          <p:cNvPr id="10" name="Text 8"/>
          <p:cNvSpPr/>
          <p:nvPr/>
        </p:nvSpPr>
        <p:spPr>
          <a:xfrm>
            <a:off x="4137009" y="1420145"/>
            <a:ext cx="1379121" cy="232583"/>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Projected 2030</a:t>
            </a:r>
            <a:endParaRPr lang="en-US" sz="1300" dirty="0"/>
          </a:p>
        </p:txBody>
      </p:sp>
      <p:sp>
        <p:nvSpPr>
          <p:cNvPr id="11" name="Text 9"/>
          <p:cNvSpPr/>
          <p:nvPr/>
        </p:nvSpPr>
        <p:spPr>
          <a:xfrm>
            <a:off x="5497283" y="1410926"/>
            <a:ext cx="1036219" cy="114300"/>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Target 2030</a:t>
            </a:r>
            <a:endParaRPr lang="en-US" sz="1300" dirty="0"/>
          </a:p>
        </p:txBody>
      </p:sp>
      <p:sp>
        <p:nvSpPr>
          <p:cNvPr id="12" name="Text 10"/>
          <p:cNvSpPr/>
          <p:nvPr/>
        </p:nvSpPr>
        <p:spPr>
          <a:xfrm>
            <a:off x="6673001" y="1394912"/>
            <a:ext cx="1813459" cy="114300"/>
          </a:xfrm>
          <a:prstGeom prst="rect">
            <a:avLst/>
          </a:prstGeom>
          <a:noFill/>
          <a:ln/>
        </p:spPr>
        <p:txBody>
          <a:bodyPr wrap="square" lIns="0" tIns="0" rIns="0" bIns="0" rtlCol="0" anchor="t"/>
          <a:lstStyle/>
          <a:p>
            <a:pPr marL="0" indent="0" algn="l">
              <a:buNone/>
            </a:pPr>
            <a:r>
              <a:rPr lang="en-US" sz="1300" b="1" dirty="0">
                <a:solidFill>
                  <a:srgbClr val="FFFFFF"/>
                </a:solidFill>
                <a:latin typeface="Open Sans" pitchFamily="34" charset="0"/>
                <a:ea typeface="Arial" pitchFamily="34" charset="-122"/>
                <a:cs typeface="Arial" pitchFamily="34" charset="-120"/>
              </a:rPr>
              <a:t>Status</a:t>
            </a:r>
            <a:endParaRPr lang="en-US" sz="1300" dirty="0"/>
          </a:p>
        </p:txBody>
      </p:sp>
      <p:sp>
        <p:nvSpPr>
          <p:cNvPr id="14" name="Shape 12"/>
          <p:cNvSpPr/>
          <p:nvPr/>
        </p:nvSpPr>
        <p:spPr>
          <a:xfrm>
            <a:off x="468213" y="2091718"/>
            <a:ext cx="8255198" cy="0"/>
          </a:xfrm>
          <a:prstGeom prst="line">
            <a:avLst/>
          </a:prstGeom>
          <a:noFill/>
          <a:ln w="9525">
            <a:solidFill>
              <a:srgbClr val="E0E0E0"/>
            </a:solidFill>
            <a:prstDash val="solid"/>
          </a:ln>
        </p:spPr>
        <p:txBody>
          <a:bodyPr/>
          <a:lstStyle/>
          <a:p>
            <a:endParaRPr sz="2000"/>
          </a:p>
        </p:txBody>
      </p:sp>
      <p:sp>
        <p:nvSpPr>
          <p:cNvPr id="15" name="Text 13"/>
          <p:cNvSpPr/>
          <p:nvPr/>
        </p:nvSpPr>
        <p:spPr>
          <a:xfrm>
            <a:off x="545902" y="1736377"/>
            <a:ext cx="1889457" cy="206565"/>
          </a:xfrm>
          <a:prstGeom prst="rect">
            <a:avLst/>
          </a:prstGeom>
          <a:noFill/>
          <a:ln/>
        </p:spPr>
        <p:txBody>
          <a:bodyPr wrap="square" lIns="0" tIns="0" rIns="0" bIns="0" rtlCol="0" anchor="t"/>
          <a:lstStyle/>
          <a:p>
            <a:pPr marL="0" indent="0" algn="l">
              <a:lnSpc>
                <a:spcPts val="1200"/>
              </a:lnSpc>
              <a:buNone/>
            </a:pPr>
            <a:r>
              <a:rPr lang="en-US" sz="1300" b="1" dirty="0">
                <a:solidFill>
                  <a:srgbClr val="333333"/>
                </a:solidFill>
                <a:latin typeface="Open Sans" pitchFamily="34" charset="0"/>
                <a:ea typeface="Arial" pitchFamily="34" charset="-122"/>
                <a:cs typeface="Arial" pitchFamily="34" charset="-120"/>
              </a:rPr>
              <a:t>Maternal mortality </a:t>
            </a:r>
            <a:r>
              <a:rPr lang="en-US" sz="1300" dirty="0">
                <a:solidFill>
                  <a:srgbClr val="333333"/>
                </a:solidFill>
                <a:latin typeface="Open Sans" pitchFamily="34" charset="0"/>
                <a:ea typeface="Arial" pitchFamily="34" charset="-122"/>
                <a:cs typeface="Arial" pitchFamily="34" charset="-120"/>
              </a:rPr>
              <a:t>(per 100k live births) </a:t>
            </a:r>
            <a:endParaRPr lang="en-US" sz="1300" dirty="0"/>
          </a:p>
        </p:txBody>
      </p:sp>
      <p:sp>
        <p:nvSpPr>
          <p:cNvPr id="16" name="Text 14"/>
          <p:cNvSpPr/>
          <p:nvPr/>
        </p:nvSpPr>
        <p:spPr>
          <a:xfrm>
            <a:off x="2703280" y="173637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828</a:t>
            </a:r>
            <a:endParaRPr lang="en-US" sz="1300" b="1" dirty="0"/>
          </a:p>
        </p:txBody>
      </p:sp>
      <p:sp>
        <p:nvSpPr>
          <p:cNvPr id="17" name="Text 15"/>
          <p:cNvSpPr/>
          <p:nvPr/>
        </p:nvSpPr>
        <p:spPr>
          <a:xfrm>
            <a:off x="3592230" y="173637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442</a:t>
            </a:r>
            <a:endParaRPr lang="en-US" sz="1300" b="1" dirty="0"/>
          </a:p>
        </p:txBody>
      </p:sp>
      <p:sp>
        <p:nvSpPr>
          <p:cNvPr id="18" name="Text 16"/>
          <p:cNvSpPr/>
          <p:nvPr/>
        </p:nvSpPr>
        <p:spPr>
          <a:xfrm>
            <a:off x="4479911" y="1736378"/>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379</a:t>
            </a:r>
            <a:endParaRPr lang="en-US" sz="1300" dirty="0"/>
          </a:p>
        </p:txBody>
      </p:sp>
      <p:sp>
        <p:nvSpPr>
          <p:cNvPr id="19" name="Text 17"/>
          <p:cNvSpPr/>
          <p:nvPr/>
        </p:nvSpPr>
        <p:spPr>
          <a:xfrm>
            <a:off x="5479555" y="1717328"/>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70</a:t>
            </a:r>
            <a:endParaRPr lang="en-US" sz="1300" dirty="0"/>
          </a:p>
        </p:txBody>
      </p:sp>
      <p:sp>
        <p:nvSpPr>
          <p:cNvPr id="20" name="Text 18"/>
          <p:cNvSpPr/>
          <p:nvPr/>
        </p:nvSpPr>
        <p:spPr>
          <a:xfrm>
            <a:off x="6673000" y="1740409"/>
            <a:ext cx="1813459" cy="114300"/>
          </a:xfrm>
          <a:prstGeom prst="rect">
            <a:avLst/>
          </a:prstGeom>
          <a:noFill/>
          <a:ln/>
        </p:spPr>
        <p:txBody>
          <a:bodyPr wrap="square" lIns="0" tIns="0" rIns="0" bIns="0" rtlCol="0" anchor="t"/>
          <a:lstStyle/>
          <a:p>
            <a:pPr marL="0" indent="0" algn="l">
              <a:buNone/>
            </a:pPr>
            <a:r>
              <a:rPr lang="en-US" sz="1200" b="1" dirty="0">
                <a:solidFill>
                  <a:srgbClr val="C0392B"/>
                </a:solidFill>
                <a:latin typeface="Open Sans" pitchFamily="34" charset="0"/>
                <a:ea typeface="Arial" pitchFamily="34" charset="-122"/>
                <a:cs typeface="Arial" pitchFamily="34" charset="-120"/>
              </a:rPr>
              <a:t>Far off track (5x gap)</a:t>
            </a:r>
            <a:endParaRPr lang="en-US" sz="1200" dirty="0"/>
          </a:p>
        </p:txBody>
      </p:sp>
      <p:sp>
        <p:nvSpPr>
          <p:cNvPr id="21" name="Shape 19"/>
          <p:cNvSpPr/>
          <p:nvPr/>
        </p:nvSpPr>
        <p:spPr>
          <a:xfrm>
            <a:off x="434245" y="2500177"/>
            <a:ext cx="8255198" cy="0"/>
          </a:xfrm>
          <a:prstGeom prst="line">
            <a:avLst/>
          </a:prstGeom>
          <a:noFill/>
          <a:ln w="9525">
            <a:solidFill>
              <a:srgbClr val="E0E0E0"/>
            </a:solidFill>
            <a:prstDash val="solid"/>
          </a:ln>
        </p:spPr>
        <p:txBody>
          <a:bodyPr/>
          <a:lstStyle/>
          <a:p>
            <a:endParaRPr sz="2000"/>
          </a:p>
        </p:txBody>
      </p:sp>
      <p:sp>
        <p:nvSpPr>
          <p:cNvPr id="22" name="Text 20"/>
          <p:cNvSpPr/>
          <p:nvPr/>
        </p:nvSpPr>
        <p:spPr>
          <a:xfrm>
            <a:off x="528123" y="2149631"/>
            <a:ext cx="1944239" cy="257353"/>
          </a:xfrm>
          <a:prstGeom prst="rect">
            <a:avLst/>
          </a:prstGeom>
          <a:noFill/>
          <a:ln/>
        </p:spPr>
        <p:txBody>
          <a:bodyPr wrap="square" lIns="0" tIns="0" rIns="0" bIns="0" rtlCol="0" anchor="t"/>
          <a:lstStyle/>
          <a:p>
            <a:pPr marL="0" indent="0" algn="l">
              <a:lnSpc>
                <a:spcPts val="1200"/>
              </a:lnSpc>
              <a:buNone/>
            </a:pPr>
            <a:r>
              <a:rPr lang="en-US" sz="1300" b="1" dirty="0">
                <a:solidFill>
                  <a:srgbClr val="333333"/>
                </a:solidFill>
                <a:latin typeface="Open Sans" pitchFamily="34" charset="0"/>
                <a:ea typeface="Arial" pitchFamily="34" charset="-122"/>
                <a:cs typeface="Arial" pitchFamily="34" charset="-120"/>
              </a:rPr>
              <a:t>Under-five mortality </a:t>
            </a:r>
            <a:r>
              <a:rPr lang="en-US" sz="1300" dirty="0">
                <a:solidFill>
                  <a:srgbClr val="333333"/>
                </a:solidFill>
                <a:latin typeface="Open Sans" pitchFamily="34" charset="0"/>
                <a:ea typeface="Arial" pitchFamily="34" charset="-122"/>
                <a:cs typeface="Arial" pitchFamily="34" charset="-120"/>
              </a:rPr>
              <a:t>(per 1k live births)</a:t>
            </a:r>
            <a:endParaRPr lang="en-US" sz="1300" dirty="0"/>
          </a:p>
        </p:txBody>
      </p:sp>
      <p:sp>
        <p:nvSpPr>
          <p:cNvPr id="23" name="Text 21"/>
          <p:cNvSpPr/>
          <p:nvPr/>
        </p:nvSpPr>
        <p:spPr>
          <a:xfrm>
            <a:off x="2685501" y="214048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149</a:t>
            </a:r>
            <a:endParaRPr lang="en-US" sz="1300" b="1" dirty="0"/>
          </a:p>
        </p:txBody>
      </p:sp>
      <p:sp>
        <p:nvSpPr>
          <p:cNvPr id="24" name="Text 22"/>
          <p:cNvSpPr/>
          <p:nvPr/>
        </p:nvSpPr>
        <p:spPr>
          <a:xfrm>
            <a:off x="3574451" y="214048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67</a:t>
            </a:r>
            <a:endParaRPr lang="en-US" sz="1300" b="1" dirty="0"/>
          </a:p>
        </p:txBody>
      </p:sp>
      <p:sp>
        <p:nvSpPr>
          <p:cNvPr id="25" name="Text 23"/>
          <p:cNvSpPr/>
          <p:nvPr/>
        </p:nvSpPr>
        <p:spPr>
          <a:xfrm>
            <a:off x="4462132" y="2140488"/>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52</a:t>
            </a:r>
            <a:endParaRPr lang="en-US" sz="1300" dirty="0"/>
          </a:p>
        </p:txBody>
      </p:sp>
      <p:sp>
        <p:nvSpPr>
          <p:cNvPr id="26" name="Text 24"/>
          <p:cNvSpPr/>
          <p:nvPr/>
        </p:nvSpPr>
        <p:spPr>
          <a:xfrm>
            <a:off x="5461776" y="2158014"/>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25</a:t>
            </a:r>
            <a:endParaRPr lang="en-US" sz="1300" dirty="0"/>
          </a:p>
        </p:txBody>
      </p:sp>
      <p:sp>
        <p:nvSpPr>
          <p:cNvPr id="27" name="Text 25"/>
          <p:cNvSpPr/>
          <p:nvPr/>
        </p:nvSpPr>
        <p:spPr>
          <a:xfrm>
            <a:off x="6655222" y="2123123"/>
            <a:ext cx="1813459" cy="114300"/>
          </a:xfrm>
          <a:prstGeom prst="rect">
            <a:avLst/>
          </a:prstGeom>
          <a:noFill/>
          <a:ln/>
        </p:spPr>
        <p:txBody>
          <a:bodyPr wrap="square" lIns="0" tIns="0" rIns="0" bIns="0" rtlCol="0" anchor="t"/>
          <a:lstStyle/>
          <a:p>
            <a:pPr marL="0" indent="0" algn="l">
              <a:buNone/>
            </a:pPr>
            <a:r>
              <a:rPr lang="en-US" sz="1200" b="1" dirty="0">
                <a:solidFill>
                  <a:srgbClr val="C0392B"/>
                </a:solidFill>
                <a:latin typeface="Open Sans" pitchFamily="34" charset="0"/>
                <a:ea typeface="Arial" pitchFamily="34" charset="-122"/>
                <a:cs typeface="Arial" pitchFamily="34" charset="-120"/>
              </a:rPr>
              <a:t>Off track (2x gap)</a:t>
            </a:r>
            <a:endParaRPr lang="en-US" sz="1200" dirty="0"/>
          </a:p>
        </p:txBody>
      </p:sp>
      <p:sp>
        <p:nvSpPr>
          <p:cNvPr id="28" name="Text 26"/>
          <p:cNvSpPr/>
          <p:nvPr/>
        </p:nvSpPr>
        <p:spPr>
          <a:xfrm>
            <a:off x="468213" y="2514246"/>
            <a:ext cx="8255198" cy="392542"/>
          </a:xfrm>
          <a:prstGeom prst="rect">
            <a:avLst/>
          </a:prstGeom>
          <a:solidFill>
            <a:srgbClr val="F8FAFB"/>
          </a:solidFill>
          <a:ln/>
        </p:spPr>
        <p:txBody>
          <a:bodyPr wrap="square" rtlCol="0" anchor="ctr"/>
          <a:lstStyle/>
          <a:p>
            <a:pPr marL="0" indent="0">
              <a:buNone/>
            </a:pPr>
            <a:endParaRPr lang="en-US" sz="2000" dirty="0"/>
          </a:p>
        </p:txBody>
      </p:sp>
      <p:sp>
        <p:nvSpPr>
          <p:cNvPr id="29" name="Shape 27"/>
          <p:cNvSpPr/>
          <p:nvPr/>
        </p:nvSpPr>
        <p:spPr>
          <a:xfrm>
            <a:off x="497954" y="2913858"/>
            <a:ext cx="8255198" cy="0"/>
          </a:xfrm>
          <a:prstGeom prst="line">
            <a:avLst/>
          </a:prstGeom>
          <a:noFill/>
          <a:ln w="9525">
            <a:solidFill>
              <a:srgbClr val="E0E0E0"/>
            </a:solidFill>
            <a:prstDash val="solid"/>
          </a:ln>
        </p:spPr>
        <p:txBody>
          <a:bodyPr/>
          <a:lstStyle/>
          <a:p>
            <a:endParaRPr sz="2000"/>
          </a:p>
        </p:txBody>
      </p:sp>
      <p:sp>
        <p:nvSpPr>
          <p:cNvPr id="30" name="Text 28"/>
          <p:cNvSpPr/>
          <p:nvPr/>
        </p:nvSpPr>
        <p:spPr>
          <a:xfrm>
            <a:off x="546972" y="2554117"/>
            <a:ext cx="1511498" cy="146831"/>
          </a:xfrm>
          <a:prstGeom prst="rect">
            <a:avLst/>
          </a:prstGeom>
          <a:noFill/>
          <a:ln/>
        </p:spPr>
        <p:txBody>
          <a:bodyPr wrap="square" lIns="0" tIns="0" rIns="0" bIns="0" rtlCol="0" anchor="t"/>
          <a:lstStyle/>
          <a:p>
            <a:pPr marL="0" indent="0" algn="l">
              <a:lnSpc>
                <a:spcPts val="1200"/>
              </a:lnSpc>
              <a:buNone/>
            </a:pPr>
            <a:r>
              <a:rPr lang="en-US" sz="1300" b="1" dirty="0">
                <a:solidFill>
                  <a:srgbClr val="333333"/>
                </a:solidFill>
                <a:latin typeface="Open Sans" pitchFamily="34" charset="0"/>
                <a:ea typeface="Arial" pitchFamily="34" charset="-122"/>
                <a:cs typeface="Arial" pitchFamily="34" charset="-120"/>
              </a:rPr>
              <a:t>Infant mortality </a:t>
            </a:r>
            <a:r>
              <a:rPr lang="en-US" sz="1300" dirty="0">
                <a:solidFill>
                  <a:srgbClr val="333333"/>
                </a:solidFill>
                <a:latin typeface="Open Sans" pitchFamily="34" charset="0"/>
                <a:ea typeface="Arial" pitchFamily="34" charset="-122"/>
                <a:cs typeface="Arial" pitchFamily="34" charset="-120"/>
              </a:rPr>
              <a:t>(per 1k live births)</a:t>
            </a:r>
            <a:endParaRPr lang="en-US" sz="1300" dirty="0"/>
          </a:p>
        </p:txBody>
      </p:sp>
      <p:sp>
        <p:nvSpPr>
          <p:cNvPr id="31" name="Text 29"/>
          <p:cNvSpPr/>
          <p:nvPr/>
        </p:nvSpPr>
        <p:spPr>
          <a:xfrm>
            <a:off x="2704349" y="2517542"/>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85</a:t>
            </a:r>
            <a:endParaRPr lang="en-US" sz="1300" b="1" dirty="0"/>
          </a:p>
        </p:txBody>
      </p:sp>
      <p:sp>
        <p:nvSpPr>
          <p:cNvPr id="32" name="Text 30"/>
          <p:cNvSpPr/>
          <p:nvPr/>
        </p:nvSpPr>
        <p:spPr>
          <a:xfrm>
            <a:off x="3593299" y="2517542"/>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43</a:t>
            </a:r>
            <a:endParaRPr lang="en-US" sz="1300" b="1" dirty="0"/>
          </a:p>
        </p:txBody>
      </p:sp>
      <p:sp>
        <p:nvSpPr>
          <p:cNvPr id="33" name="Text 31"/>
          <p:cNvSpPr/>
          <p:nvPr/>
        </p:nvSpPr>
        <p:spPr>
          <a:xfrm>
            <a:off x="4480980" y="2517542"/>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35</a:t>
            </a:r>
            <a:endParaRPr lang="en-US" sz="1300" dirty="0"/>
          </a:p>
        </p:txBody>
      </p:sp>
      <p:sp>
        <p:nvSpPr>
          <p:cNvPr id="34" name="Text 32"/>
          <p:cNvSpPr/>
          <p:nvPr/>
        </p:nvSpPr>
        <p:spPr>
          <a:xfrm>
            <a:off x="5471479" y="2544450"/>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12</a:t>
            </a:r>
            <a:endParaRPr lang="en-US" sz="1300" dirty="0"/>
          </a:p>
        </p:txBody>
      </p:sp>
      <p:sp>
        <p:nvSpPr>
          <p:cNvPr id="35" name="Text 33"/>
          <p:cNvSpPr/>
          <p:nvPr/>
        </p:nvSpPr>
        <p:spPr>
          <a:xfrm>
            <a:off x="6674070" y="2500177"/>
            <a:ext cx="1813459" cy="114300"/>
          </a:xfrm>
          <a:prstGeom prst="rect">
            <a:avLst/>
          </a:prstGeom>
          <a:noFill/>
          <a:ln/>
        </p:spPr>
        <p:txBody>
          <a:bodyPr wrap="square" lIns="0" tIns="0" rIns="0" bIns="0" rtlCol="0" anchor="t"/>
          <a:lstStyle/>
          <a:p>
            <a:pPr marL="0" indent="0" algn="l">
              <a:buNone/>
            </a:pPr>
            <a:r>
              <a:rPr lang="en-US" sz="1200" b="1" dirty="0">
                <a:solidFill>
                  <a:srgbClr val="C0392B"/>
                </a:solidFill>
                <a:latin typeface="Open Sans" pitchFamily="34" charset="0"/>
                <a:ea typeface="Arial" pitchFamily="34" charset="-122"/>
                <a:cs typeface="Arial" pitchFamily="34" charset="-120"/>
              </a:rPr>
              <a:t>Off track (3x gap)</a:t>
            </a:r>
            <a:endParaRPr lang="en-US" sz="1200" dirty="0"/>
          </a:p>
        </p:txBody>
      </p:sp>
      <p:sp>
        <p:nvSpPr>
          <p:cNvPr id="36" name="Shape 34"/>
          <p:cNvSpPr/>
          <p:nvPr/>
        </p:nvSpPr>
        <p:spPr>
          <a:xfrm>
            <a:off x="545902" y="3336387"/>
            <a:ext cx="8255198" cy="0"/>
          </a:xfrm>
          <a:prstGeom prst="line">
            <a:avLst/>
          </a:prstGeom>
          <a:noFill/>
          <a:ln w="9525">
            <a:solidFill>
              <a:srgbClr val="E0E0E0"/>
            </a:solidFill>
            <a:prstDash val="solid"/>
          </a:ln>
        </p:spPr>
        <p:txBody>
          <a:bodyPr/>
          <a:lstStyle/>
          <a:p>
            <a:endParaRPr sz="2000"/>
          </a:p>
        </p:txBody>
      </p:sp>
      <p:sp>
        <p:nvSpPr>
          <p:cNvPr id="37" name="Text 35"/>
          <p:cNvSpPr/>
          <p:nvPr/>
        </p:nvSpPr>
        <p:spPr>
          <a:xfrm>
            <a:off x="545903" y="2996453"/>
            <a:ext cx="1813459" cy="114300"/>
          </a:xfrm>
          <a:prstGeom prst="rect">
            <a:avLst/>
          </a:prstGeom>
          <a:noFill/>
          <a:ln/>
        </p:spPr>
        <p:txBody>
          <a:bodyPr wrap="square" lIns="0" tIns="0" rIns="0" bIns="0" rtlCol="0" anchor="t"/>
          <a:lstStyle/>
          <a:p>
            <a:pPr marL="0" indent="0" algn="l">
              <a:lnSpc>
                <a:spcPts val="1200"/>
              </a:lnSpc>
              <a:buNone/>
            </a:pPr>
            <a:r>
              <a:rPr lang="en-US" sz="1300" b="1" dirty="0">
                <a:solidFill>
                  <a:srgbClr val="333333"/>
                </a:solidFill>
                <a:latin typeface="Open Sans" pitchFamily="34" charset="0"/>
                <a:ea typeface="Arial" pitchFamily="34" charset="-122"/>
                <a:cs typeface="Arial" pitchFamily="34" charset="-120"/>
              </a:rPr>
              <a:t>Neonatal mortality </a:t>
            </a:r>
            <a:r>
              <a:rPr lang="en-US" sz="1300" dirty="0">
                <a:solidFill>
                  <a:srgbClr val="333333"/>
                </a:solidFill>
                <a:latin typeface="Open Sans" pitchFamily="34" charset="0"/>
                <a:ea typeface="Arial" pitchFamily="34" charset="-122"/>
                <a:cs typeface="Arial" pitchFamily="34" charset="-120"/>
              </a:rPr>
              <a:t>(per 1k live births)</a:t>
            </a:r>
            <a:endParaRPr lang="en-US" sz="1300" dirty="0"/>
          </a:p>
        </p:txBody>
      </p:sp>
      <p:sp>
        <p:nvSpPr>
          <p:cNvPr id="38" name="Text 36"/>
          <p:cNvSpPr/>
          <p:nvPr/>
        </p:nvSpPr>
        <p:spPr>
          <a:xfrm>
            <a:off x="2722128" y="3014065"/>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40</a:t>
            </a:r>
            <a:endParaRPr lang="en-US" sz="1300" b="1" dirty="0"/>
          </a:p>
        </p:txBody>
      </p:sp>
      <p:sp>
        <p:nvSpPr>
          <p:cNvPr id="39" name="Text 37"/>
          <p:cNvSpPr/>
          <p:nvPr/>
        </p:nvSpPr>
        <p:spPr>
          <a:xfrm>
            <a:off x="3611078" y="3014065"/>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26</a:t>
            </a:r>
            <a:endParaRPr lang="en-US" sz="1300" b="1" dirty="0"/>
          </a:p>
        </p:txBody>
      </p:sp>
      <p:sp>
        <p:nvSpPr>
          <p:cNvPr id="40" name="Text 38"/>
          <p:cNvSpPr/>
          <p:nvPr/>
        </p:nvSpPr>
        <p:spPr>
          <a:xfrm>
            <a:off x="4498759" y="3014065"/>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23</a:t>
            </a:r>
            <a:endParaRPr lang="en-US" sz="1300" dirty="0"/>
          </a:p>
        </p:txBody>
      </p:sp>
      <p:sp>
        <p:nvSpPr>
          <p:cNvPr id="41" name="Text 39"/>
          <p:cNvSpPr/>
          <p:nvPr/>
        </p:nvSpPr>
        <p:spPr>
          <a:xfrm>
            <a:off x="5480623" y="3004515"/>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12</a:t>
            </a:r>
            <a:endParaRPr lang="en-US" sz="1300" dirty="0"/>
          </a:p>
        </p:txBody>
      </p:sp>
      <p:sp>
        <p:nvSpPr>
          <p:cNvPr id="42" name="Text 40"/>
          <p:cNvSpPr/>
          <p:nvPr/>
        </p:nvSpPr>
        <p:spPr>
          <a:xfrm>
            <a:off x="6664417" y="2996700"/>
            <a:ext cx="2123527" cy="276224"/>
          </a:xfrm>
          <a:prstGeom prst="rect">
            <a:avLst/>
          </a:prstGeom>
          <a:noFill/>
          <a:ln/>
        </p:spPr>
        <p:txBody>
          <a:bodyPr wrap="square" lIns="0" tIns="0" rIns="0" bIns="0" rtlCol="0" anchor="t"/>
          <a:lstStyle/>
          <a:p>
            <a:pPr marL="0" indent="0" algn="l">
              <a:buNone/>
            </a:pPr>
            <a:r>
              <a:rPr lang="en-US" sz="1200" b="1" dirty="0">
                <a:solidFill>
                  <a:srgbClr val="C0392B"/>
                </a:solidFill>
                <a:latin typeface="Open Sans" pitchFamily="34" charset="0"/>
                <a:ea typeface="Arial" pitchFamily="34" charset="-122"/>
                <a:cs typeface="Arial" pitchFamily="34" charset="-120"/>
              </a:rPr>
              <a:t>Off track (slowest progress)</a:t>
            </a:r>
            <a:endParaRPr lang="en-US" sz="1200" dirty="0"/>
          </a:p>
        </p:txBody>
      </p:sp>
      <p:sp>
        <p:nvSpPr>
          <p:cNvPr id="43" name="Text 41"/>
          <p:cNvSpPr/>
          <p:nvPr/>
        </p:nvSpPr>
        <p:spPr>
          <a:xfrm>
            <a:off x="532746" y="3666501"/>
            <a:ext cx="8255198" cy="981044"/>
          </a:xfrm>
          <a:prstGeom prst="rect">
            <a:avLst/>
          </a:prstGeom>
          <a:solidFill>
            <a:srgbClr val="E3F2FD"/>
          </a:solidFill>
          <a:ln/>
        </p:spPr>
        <p:txBody>
          <a:bodyPr wrap="square" rtlCol="0" anchor="ctr"/>
          <a:lstStyle/>
          <a:p>
            <a:pPr marL="0" indent="0">
              <a:buNone/>
            </a:pPr>
            <a:endParaRPr lang="en-US" sz="2000" dirty="0"/>
          </a:p>
        </p:txBody>
      </p:sp>
      <p:sp>
        <p:nvSpPr>
          <p:cNvPr id="44" name="Shape 42"/>
          <p:cNvSpPr/>
          <p:nvPr/>
        </p:nvSpPr>
        <p:spPr>
          <a:xfrm flipH="1">
            <a:off x="492025" y="3666500"/>
            <a:ext cx="0" cy="999909"/>
          </a:xfrm>
          <a:prstGeom prst="line">
            <a:avLst/>
          </a:prstGeom>
          <a:noFill/>
          <a:ln w="47625">
            <a:solidFill>
              <a:srgbClr val="009ADE"/>
            </a:solidFill>
            <a:prstDash val="solid"/>
          </a:ln>
        </p:spPr>
        <p:txBody>
          <a:bodyPr/>
          <a:lstStyle/>
          <a:p>
            <a:endParaRPr sz="2000"/>
          </a:p>
        </p:txBody>
      </p:sp>
      <p:sp>
        <p:nvSpPr>
          <p:cNvPr id="45" name="Text 43"/>
          <p:cNvSpPr/>
          <p:nvPr/>
        </p:nvSpPr>
        <p:spPr>
          <a:xfrm>
            <a:off x="628149" y="3711219"/>
            <a:ext cx="7983105" cy="945790"/>
          </a:xfrm>
          <a:prstGeom prst="rect">
            <a:avLst/>
          </a:prstGeom>
          <a:noFill/>
          <a:ln/>
        </p:spPr>
        <p:txBody>
          <a:bodyPr wrap="square" lIns="0" tIns="0" rIns="0" bIns="0" rtlCol="0" anchor="t"/>
          <a:lstStyle/>
          <a:p>
            <a:pPr marL="0" indent="0" algn="l">
              <a:lnSpc>
                <a:spcPts val="1400"/>
              </a:lnSpc>
              <a:buNone/>
            </a:pPr>
            <a:r>
              <a:rPr lang="en-US" sz="1300" dirty="0">
                <a:solidFill>
                  <a:srgbClr val="00205B"/>
                </a:solidFill>
                <a:latin typeface="Open Sans" pitchFamily="34" charset="0"/>
                <a:ea typeface="Arial" pitchFamily="34" charset="-122"/>
                <a:cs typeface="Arial" pitchFamily="34" charset="-120"/>
              </a:rPr>
              <a:t>Africa has made real progress on maternal and child health indicators since 2000, but none are on track to meet the 2030 targets. </a:t>
            </a:r>
          </a:p>
          <a:p>
            <a:pPr marL="0" indent="0" algn="l">
              <a:lnSpc>
                <a:spcPts val="1500"/>
              </a:lnSpc>
              <a:buNone/>
            </a:pPr>
            <a:endParaRPr lang="en-US" sz="1400" dirty="0">
              <a:solidFill>
                <a:srgbClr val="00205B"/>
              </a:solidFill>
              <a:latin typeface="Open Sans" pitchFamily="34" charset="0"/>
              <a:ea typeface="Arial" pitchFamily="34" charset="-122"/>
              <a:cs typeface="Arial" pitchFamily="34" charset="-120"/>
            </a:endParaRPr>
          </a:p>
          <a:p>
            <a:pPr marL="0" indent="0" algn="l">
              <a:lnSpc>
                <a:spcPts val="1500"/>
              </a:lnSpc>
              <a:buNone/>
            </a:pPr>
            <a:r>
              <a:rPr lang="en-US" sz="1400" b="1" i="1" dirty="0">
                <a:solidFill>
                  <a:srgbClr val="00205B"/>
                </a:solidFill>
                <a:latin typeface="Open Sans" pitchFamily="34" charset="0"/>
                <a:ea typeface="Arial" pitchFamily="34" charset="-122"/>
                <a:cs typeface="Arial" pitchFamily="34" charset="-120"/>
              </a:rPr>
              <a:t>Biggest gaps </a:t>
            </a:r>
            <a:r>
              <a:rPr lang="en-US" sz="1400" i="1" dirty="0">
                <a:solidFill>
                  <a:srgbClr val="00205B"/>
                </a:solidFill>
                <a:latin typeface="Open Sans" pitchFamily="34" charset="0"/>
                <a:ea typeface="Arial" pitchFamily="34" charset="-122"/>
                <a:cs typeface="Arial" pitchFamily="34" charset="-120"/>
              </a:rPr>
              <a:t>are in </a:t>
            </a:r>
            <a:r>
              <a:rPr lang="en-US" sz="1400" b="1" i="1" dirty="0">
                <a:solidFill>
                  <a:srgbClr val="00205B"/>
                </a:solidFill>
                <a:latin typeface="Open Sans" pitchFamily="34" charset="0"/>
                <a:ea typeface="Arial" pitchFamily="34" charset="-122"/>
                <a:cs typeface="Arial" pitchFamily="34" charset="-120"/>
              </a:rPr>
              <a:t>maternal mortality </a:t>
            </a:r>
            <a:r>
              <a:rPr lang="en-US" sz="1400" i="1" dirty="0">
                <a:solidFill>
                  <a:srgbClr val="00205B"/>
                </a:solidFill>
                <a:latin typeface="Open Sans" pitchFamily="34" charset="0"/>
                <a:ea typeface="Arial" pitchFamily="34" charset="-122"/>
                <a:cs typeface="Arial" pitchFamily="34" charset="-120"/>
              </a:rPr>
              <a:t>and </a:t>
            </a:r>
            <a:r>
              <a:rPr lang="en-US" sz="1400" b="1" i="1" dirty="0">
                <a:solidFill>
                  <a:srgbClr val="00205B"/>
                </a:solidFill>
                <a:latin typeface="Open Sans" pitchFamily="34" charset="0"/>
                <a:ea typeface="Arial" pitchFamily="34" charset="-122"/>
                <a:cs typeface="Arial" pitchFamily="34" charset="-120"/>
              </a:rPr>
              <a:t>neonatal mortality</a:t>
            </a:r>
            <a:r>
              <a:rPr lang="en-US" sz="1400" i="1" dirty="0">
                <a:solidFill>
                  <a:srgbClr val="00205B"/>
                </a:solidFill>
                <a:latin typeface="Open Sans" pitchFamily="34" charset="0"/>
                <a:ea typeface="Arial" pitchFamily="34" charset="-122"/>
                <a:cs typeface="Arial" pitchFamily="34" charset="-120"/>
              </a:rPr>
              <a:t>, where the pace of improvement needs to increase dramatically.</a:t>
            </a:r>
            <a:endParaRPr lang="en-US" sz="1400" i="1" dirty="0"/>
          </a:p>
        </p:txBody>
      </p:sp>
      <p:sp>
        <p:nvSpPr>
          <p:cNvPr id="46" name="Text 4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47" name="TextBox 46"/>
          <p:cNvSpPr txBox="1"/>
          <p:nvPr/>
        </p:nvSpPr>
        <p:spPr>
          <a:xfrm>
            <a:off x="317450" y="4946927"/>
            <a:ext cx="3774094" cy="215444"/>
          </a:xfrm>
          <a:prstGeom prst="rect">
            <a:avLst/>
          </a:prstGeom>
          <a:noFill/>
        </p:spPr>
        <p:txBody>
          <a:bodyPr wrap="square">
            <a:spAutoFit/>
          </a:bodyPr>
          <a:lstStyle/>
          <a:p>
            <a:pPr>
              <a:defRPr sz="600">
                <a:solidFill>
                  <a:srgbClr val="7FC8E8"/>
                </a:solidFill>
                <a:latin typeface="Open Sans"/>
              </a:defRPr>
            </a:pPr>
            <a:r>
              <a:rPr sz="800" dirty="0"/>
              <a:t>Sources: WHO MMEIG 2025 | UN IGME 2024 | WHO GHE 2024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00205B"/>
        </a:solidFill>
        <a:effectLst/>
      </p:bgPr>
    </p:bg>
    <p:spTree>
      <p:nvGrpSpPr>
        <p:cNvPr id="1" name=""/>
        <p:cNvGrpSpPr/>
        <p:nvPr/>
      </p:nvGrpSpPr>
      <p:grpSpPr>
        <a:xfrm>
          <a:off x="0" y="0"/>
          <a:ext cx="0" cy="0"/>
          <a:chOff x="0" y="0"/>
          <a:chExt cx="0" cy="0"/>
        </a:xfrm>
      </p:grpSpPr>
      <p:sp>
        <p:nvSpPr>
          <p:cNvPr id="2" name="Text 0"/>
          <p:cNvSpPr/>
          <p:nvPr/>
        </p:nvSpPr>
        <p:spPr>
          <a:xfrm>
            <a:off x="0" y="0"/>
            <a:ext cx="9144000" cy="63401"/>
          </a:xfrm>
          <a:prstGeom prst="rect">
            <a:avLst/>
          </a:prstGeom>
          <a:solidFill>
            <a:srgbClr val="009ADE"/>
          </a:solidFill>
          <a:ln/>
        </p:spPr>
        <p:txBody>
          <a:bodyPr wrap="square" rtlCol="0" anchor="ctr"/>
          <a:lstStyle/>
          <a:p>
            <a:pPr marL="0" indent="0">
              <a:buNone/>
            </a:pPr>
            <a:endParaRPr lang="en-US" dirty="0"/>
          </a:p>
        </p:txBody>
      </p:sp>
      <p:sp>
        <p:nvSpPr>
          <p:cNvPr id="3" name="Text 1"/>
          <p:cNvSpPr/>
          <p:nvPr/>
        </p:nvSpPr>
        <p:spPr>
          <a:xfrm>
            <a:off x="2761729" y="1160562"/>
            <a:ext cx="3620542" cy="409575"/>
          </a:xfrm>
          <a:prstGeom prst="rect">
            <a:avLst/>
          </a:prstGeom>
          <a:noFill/>
          <a:ln/>
        </p:spPr>
        <p:txBody>
          <a:bodyPr wrap="square" lIns="0" tIns="0" rIns="0" bIns="0" rtlCol="0" anchor="t"/>
          <a:lstStyle/>
          <a:p>
            <a:pPr marL="0" indent="0" algn="ctr">
              <a:spcAft>
                <a:spcPts val="1500"/>
              </a:spcAft>
              <a:buNone/>
            </a:pPr>
            <a:r>
              <a:rPr lang="en-US" sz="2800" b="1" dirty="0">
                <a:solidFill>
                  <a:srgbClr val="FFFFFF"/>
                </a:solidFill>
                <a:latin typeface="Open Sans" pitchFamily="34" charset="0"/>
                <a:ea typeface="Arial" pitchFamily="34" charset="-122"/>
                <a:cs typeface="Arial" pitchFamily="34" charset="-120"/>
              </a:rPr>
              <a:t>Thank You</a:t>
            </a:r>
            <a:endParaRPr lang="en-US" sz="2800" dirty="0"/>
          </a:p>
        </p:txBody>
      </p:sp>
      <p:sp>
        <p:nvSpPr>
          <p:cNvPr id="4" name="Text 2"/>
          <p:cNvSpPr/>
          <p:nvPr/>
        </p:nvSpPr>
        <p:spPr>
          <a:xfrm>
            <a:off x="4064050" y="1760637"/>
            <a:ext cx="1015901" cy="38100"/>
          </a:xfrm>
          <a:prstGeom prst="rect">
            <a:avLst/>
          </a:prstGeom>
          <a:solidFill>
            <a:srgbClr val="F26522"/>
          </a:solidFill>
          <a:ln/>
        </p:spPr>
        <p:txBody>
          <a:bodyPr wrap="square" rtlCol="0" anchor="ctr"/>
          <a:lstStyle/>
          <a:p>
            <a:pPr marL="0" indent="0">
              <a:buNone/>
            </a:pPr>
            <a:endParaRPr lang="en-US" dirty="0"/>
          </a:p>
        </p:txBody>
      </p:sp>
      <p:sp>
        <p:nvSpPr>
          <p:cNvPr id="5" name="Text 3"/>
          <p:cNvSpPr/>
          <p:nvPr/>
        </p:nvSpPr>
        <p:spPr>
          <a:xfrm>
            <a:off x="758952" y="2159584"/>
            <a:ext cx="7808976" cy="567312"/>
          </a:xfrm>
          <a:prstGeom prst="rect">
            <a:avLst/>
          </a:prstGeom>
          <a:noFill/>
          <a:ln/>
        </p:spPr>
        <p:txBody>
          <a:bodyPr wrap="square" lIns="0" tIns="0" rIns="0" bIns="0" rtlCol="0" anchor="t"/>
          <a:lstStyle/>
          <a:p>
            <a:pPr marL="0" indent="0" algn="ctr">
              <a:lnSpc>
                <a:spcPts val="1800"/>
              </a:lnSpc>
              <a:spcBef>
                <a:spcPts val="800"/>
              </a:spcBef>
              <a:spcAft>
                <a:spcPts val="800"/>
              </a:spcAft>
              <a:buNone/>
            </a:pPr>
            <a:r>
              <a:rPr lang="en-US" sz="2400" dirty="0">
                <a:solidFill>
                  <a:srgbClr val="7FC8E8"/>
                </a:solidFill>
                <a:latin typeface="Open Sans" pitchFamily="34" charset="0"/>
                <a:cs typeface="Arial" pitchFamily="34" charset="-120"/>
              </a:rPr>
              <a:t>Progress is real, but acceleration is urgently needed.</a:t>
            </a:r>
          </a:p>
        </p:txBody>
      </p:sp>
      <p:sp>
        <p:nvSpPr>
          <p:cNvPr id="6" name="Text 4"/>
          <p:cNvSpPr/>
          <p:nvPr/>
        </p:nvSpPr>
        <p:spPr>
          <a:xfrm>
            <a:off x="2176512" y="2586022"/>
            <a:ext cx="4983239" cy="367091"/>
          </a:xfrm>
          <a:prstGeom prst="rect">
            <a:avLst/>
          </a:prstGeom>
          <a:noFill/>
          <a:ln/>
        </p:spPr>
        <p:txBody>
          <a:bodyPr wrap="square" lIns="0" tIns="0" rIns="0" bIns="0" rtlCol="0" anchor="t"/>
          <a:lstStyle/>
          <a:p>
            <a:pPr marL="0" indent="0" algn="ctr">
              <a:spcBef>
                <a:spcPts val="800"/>
              </a:spcBef>
              <a:spcAft>
                <a:spcPts val="800"/>
              </a:spcAft>
              <a:buNone/>
            </a:pPr>
            <a:r>
              <a:rPr lang="en-US" sz="2400" dirty="0">
                <a:solidFill>
                  <a:srgbClr val="7FC8E8"/>
                </a:solidFill>
                <a:latin typeface="Open Sans" pitchFamily="34" charset="0"/>
                <a:cs typeface="Arial" pitchFamily="34" charset="-120"/>
              </a:rPr>
              <a:t>Every life saved is a step toward a healthier Africa.</a:t>
            </a:r>
          </a:p>
        </p:txBody>
      </p:sp>
      <p:sp>
        <p:nvSpPr>
          <p:cNvPr id="7" name="Text 5"/>
          <p:cNvSpPr/>
          <p:nvPr/>
        </p:nvSpPr>
        <p:spPr>
          <a:xfrm>
            <a:off x="2761729" y="3794736"/>
            <a:ext cx="3620542" cy="152400"/>
          </a:xfrm>
          <a:prstGeom prst="rect">
            <a:avLst/>
          </a:prstGeom>
          <a:noFill/>
          <a:ln/>
        </p:spPr>
        <p:txBody>
          <a:bodyPr wrap="square" lIns="0" tIns="0" rIns="0" bIns="0" rtlCol="0" anchor="t"/>
          <a:lstStyle/>
          <a:p>
            <a:pPr marL="0" indent="0" algn="ctr">
              <a:spcBef>
                <a:spcPts val="3000"/>
              </a:spcBef>
              <a:buNone/>
            </a:pPr>
            <a:r>
              <a:rPr lang="en-US" sz="1100" dirty="0">
                <a:solidFill>
                  <a:srgbClr val="FFFFFF"/>
                </a:solidFill>
                <a:latin typeface="Open Sans" pitchFamily="34" charset="0"/>
                <a:ea typeface="Arial" pitchFamily="34" charset="-122"/>
                <a:cs typeface="Arial" pitchFamily="34" charset="-120"/>
              </a:rPr>
              <a:t>World Health Organization</a:t>
            </a:r>
            <a:endParaRPr lang="en-US" sz="1100" dirty="0"/>
          </a:p>
        </p:txBody>
      </p:sp>
      <p:sp>
        <p:nvSpPr>
          <p:cNvPr id="8" name="Text 6"/>
          <p:cNvSpPr/>
          <p:nvPr/>
        </p:nvSpPr>
        <p:spPr>
          <a:xfrm>
            <a:off x="2761729" y="4028682"/>
            <a:ext cx="3620542" cy="152400"/>
          </a:xfrm>
          <a:prstGeom prst="rect">
            <a:avLst/>
          </a:prstGeom>
          <a:noFill/>
          <a:ln/>
        </p:spPr>
        <p:txBody>
          <a:bodyPr wrap="square" lIns="0" tIns="0" rIns="0" bIns="0" rtlCol="0" anchor="t"/>
          <a:lstStyle/>
          <a:p>
            <a:pPr marL="0" indent="0" algn="ctr">
              <a:spcBef>
                <a:spcPts val="3000"/>
              </a:spcBef>
              <a:buNone/>
            </a:pPr>
            <a:r>
              <a:rPr lang="en-US" sz="1100" dirty="0">
                <a:solidFill>
                  <a:srgbClr val="FFFFFF"/>
                </a:solidFill>
                <a:latin typeface="Open Sans" pitchFamily="34" charset="0"/>
                <a:ea typeface="Arial" pitchFamily="34" charset="-122"/>
                <a:cs typeface="Arial" pitchFamily="34" charset="-120"/>
              </a:rPr>
              <a:t>Regional Office for Africa</a:t>
            </a:r>
            <a:endParaRPr lang="en-US" sz="1100" dirty="0"/>
          </a:p>
        </p:txBody>
      </p:sp>
      <p:sp>
        <p:nvSpPr>
          <p:cNvPr id="9" name="Text 7"/>
          <p:cNvSpPr/>
          <p:nvPr/>
        </p:nvSpPr>
        <p:spPr>
          <a:xfrm>
            <a:off x="2761729" y="4444710"/>
            <a:ext cx="3620542" cy="114300"/>
          </a:xfrm>
          <a:prstGeom prst="rect">
            <a:avLst/>
          </a:prstGeom>
          <a:noFill/>
          <a:ln/>
        </p:spPr>
        <p:txBody>
          <a:bodyPr wrap="square" lIns="0" tIns="0" rIns="0" bIns="0" rtlCol="0" anchor="t"/>
          <a:lstStyle/>
          <a:p>
            <a:pPr marL="0" indent="0" algn="ctr">
              <a:spcBef>
                <a:spcPts val="1500"/>
              </a:spcBef>
              <a:buNone/>
            </a:pPr>
            <a:r>
              <a:rPr lang="en-US" sz="800" dirty="0">
                <a:solidFill>
                  <a:srgbClr val="7FC8E8"/>
                </a:solidFill>
                <a:latin typeface="Open Sans" pitchFamily="34" charset="0"/>
                <a:ea typeface="Arial" pitchFamily="34" charset="-122"/>
                <a:cs typeface="Arial" pitchFamily="34" charset="-120"/>
              </a:rPr>
              <a:t>Data: UN WPP 2024 | WHO GHE 2024 | UN IGME 2024 | WHO MMEIG 2025</a:t>
            </a:r>
            <a:endParaRPr lang="en-US" sz="800" dirty="0"/>
          </a:p>
        </p:txBody>
      </p:sp>
      <p:sp>
        <p:nvSpPr>
          <p:cNvPr id="10" name="Text 8"/>
          <p:cNvSpPr/>
          <p:nvPr/>
        </p:nvSpPr>
        <p:spPr>
          <a:xfrm>
            <a:off x="0" y="4889599"/>
            <a:ext cx="9144000" cy="253901"/>
          </a:xfrm>
          <a:prstGeom prst="rect">
            <a:avLst/>
          </a:prstGeom>
          <a:solidFill>
            <a:srgbClr val="001A49"/>
          </a:solidFill>
          <a:ln/>
        </p:spPr>
        <p:txBody>
          <a:bodyPr wrap="square" rtlCol="0" anchor="ctr"/>
          <a:lstStyle/>
          <a:p>
            <a:pPr marL="0" indent="0">
              <a:buNone/>
            </a:pP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3266</TotalTime>
  <Words>2156</Words>
  <Application>Microsoft Office PowerPoint</Application>
  <PresentationFormat>On-screen Show (16:9)</PresentationFormat>
  <Paragraphs>237</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Mortality in the African Region: Trends, Progress, and the Road to 2030</dc:title>
  <dc:subject>PptxGenJS Presentation</dc:subject>
  <dc:creator>WHO AFRO</dc:creator>
  <cp:lastModifiedBy>Debbie Bradshaw | SAMRC</cp:lastModifiedBy>
  <cp:revision>7</cp:revision>
  <dcterms:created xsi:type="dcterms:W3CDTF">2026-06-23T16:35:46Z</dcterms:created>
  <dcterms:modified xsi:type="dcterms:W3CDTF">2026-07-22T15:18:49Z</dcterms:modified>
</cp:coreProperties>
</file>